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70" r:id="rId2"/>
    <p:sldId id="273" r:id="rId3"/>
    <p:sldId id="272" r:id="rId4"/>
    <p:sldId id="281" r:id="rId5"/>
    <p:sldId id="275" r:id="rId6"/>
    <p:sldId id="277" r:id="rId7"/>
    <p:sldId id="282" r:id="rId8"/>
    <p:sldId id="283" r:id="rId9"/>
    <p:sldId id="274" r:id="rId10"/>
    <p:sldId id="280" r:id="rId11"/>
    <p:sldId id="294" r:id="rId12"/>
    <p:sldId id="284" r:id="rId13"/>
    <p:sldId id="306" r:id="rId14"/>
    <p:sldId id="285" r:id="rId15"/>
    <p:sldId id="293" r:id="rId16"/>
    <p:sldId id="296" r:id="rId17"/>
    <p:sldId id="288" r:id="rId18"/>
    <p:sldId id="287" r:id="rId19"/>
    <p:sldId id="289" r:id="rId20"/>
    <p:sldId id="290" r:id="rId21"/>
    <p:sldId id="291" r:id="rId22"/>
    <p:sldId id="295" r:id="rId23"/>
    <p:sldId id="307" r:id="rId24"/>
    <p:sldId id="298" r:id="rId25"/>
    <p:sldId id="297" r:id="rId26"/>
    <p:sldId id="276" r:id="rId27"/>
    <p:sldId id="278"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17"/>
    <a:srgbClr val="EA008F"/>
    <a:srgbClr val="CC66FF"/>
    <a:srgbClr val="B1AE94"/>
    <a:srgbClr val="536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62" d="100"/>
          <a:sy n="62" d="100"/>
        </p:scale>
        <p:origin x="77" y="6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C028-B5DF-42F1-BF4C-B85F89C5E54A}" type="doc">
      <dgm:prSet loTypeId="urn:microsoft.com/office/officeart/2005/8/layout/cycle1" loCatId="cycle" qsTypeId="urn:microsoft.com/office/officeart/2005/8/quickstyle/simple1" qsCatId="simple" csTypeId="urn:microsoft.com/office/officeart/2005/8/colors/accent1_2" csCatId="accent1" phldr="1"/>
      <dgm:spPr/>
    </dgm:pt>
    <dgm:pt modelId="{4FDCFED8-7379-432B-A09A-484283513FA0}">
      <dgm:prSet custT="1"/>
      <dgm:spPr>
        <a:xfrm>
          <a:off x="4771920" y="298527"/>
          <a:ext cx="1518939" cy="1518939"/>
        </a:xfrm>
        <a:prstGeom prst="rect">
          <a:avLst/>
        </a:prstGeom>
        <a:noFill/>
        <a:ln>
          <a:noFill/>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Calibri"/>
              <a:ea typeface="Verdana" panose="020B0604030504040204" pitchFamily="34" charset="0"/>
              <a:cs typeface="Verdana" panose="020B0604030504040204" pitchFamily="34" charset="0"/>
            </a:rPr>
            <a:t>Student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Calibri"/>
              <a:ea typeface="Verdana" panose="020B0604030504040204" pitchFamily="34" charset="0"/>
              <a:cs typeface="Verdana" panose="020B0604030504040204" pitchFamily="34" charset="0"/>
            </a:rPr>
            <a:t>views</a:t>
          </a:r>
        </a:p>
      </dgm:t>
    </dgm:pt>
    <dgm:pt modelId="{2E220D8D-3E75-4659-8F86-80C00325C759}" type="parTrans" cxnId="{2024CD8E-7D10-4024-9AC9-F5DC9BF2A090}">
      <dgm:prSet/>
      <dgm:spPr/>
      <dgm:t>
        <a:bodyPr/>
        <a:lstStyle/>
        <a:p>
          <a:endParaRPr lang="en-GB"/>
        </a:p>
      </dgm:t>
    </dgm:pt>
    <dgm:pt modelId="{A99BC8C4-6E92-473D-A79A-4B16B32E5931}" type="sibTrans" cxnId="{2024CD8E-7D10-4024-9AC9-F5DC9BF2A090}">
      <dgm:prSet/>
      <dgm:spPr>
        <a:xfrm>
          <a:off x="2456704" y="-759"/>
          <a:ext cx="3593276" cy="3593276"/>
        </a:xfrm>
        <a:prstGeom prst="circularArrow">
          <a:avLst>
            <a:gd name="adj1" fmla="val 8243"/>
            <a:gd name="adj2" fmla="val 575651"/>
            <a:gd name="adj3" fmla="val 2965990"/>
            <a:gd name="adj4" fmla="val 50292"/>
            <a:gd name="adj5" fmla="val 9617"/>
          </a:avLst>
        </a:prstGeom>
        <a:solidFill>
          <a:srgbClr val="7FD13B">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27F41597-E842-45DA-8178-E622D71C12F4}">
      <dgm:prSet custT="1"/>
      <dgm:spPr>
        <a:xfrm>
          <a:off x="3493872" y="2512171"/>
          <a:ext cx="1518939" cy="1518939"/>
        </a:xfrm>
        <a:prstGeom prst="rect">
          <a:avLst/>
        </a:prstGeom>
        <a:noFill/>
        <a:ln>
          <a:noFill/>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Calibri"/>
              <a:ea typeface="Verdana" panose="020B0604030504040204" pitchFamily="34" charset="0"/>
              <a:cs typeface="Verdana" panose="020B0604030504040204" pitchFamily="34" charset="0"/>
            </a:rPr>
            <a:t>Dialogue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Calibri"/>
              <a:ea typeface="Verdana" panose="020B0604030504040204" pitchFamily="34" charset="0"/>
              <a:cs typeface="Verdana" panose="020B0604030504040204" pitchFamily="34" charset="0"/>
            </a:rPr>
            <a:t>with staff</a:t>
          </a:r>
        </a:p>
      </dgm:t>
    </dgm:pt>
    <dgm:pt modelId="{A12FC95A-07BA-4F30-BD6D-80C8903D952F}" type="parTrans" cxnId="{4C565FC7-F4A5-4654-AD5A-4036D151C45D}">
      <dgm:prSet/>
      <dgm:spPr/>
      <dgm:t>
        <a:bodyPr/>
        <a:lstStyle/>
        <a:p>
          <a:endParaRPr lang="en-GB"/>
        </a:p>
      </dgm:t>
    </dgm:pt>
    <dgm:pt modelId="{B39F340E-1D36-4D5F-B454-95FBE5CE8EA6}" type="sibTrans" cxnId="{4C565FC7-F4A5-4654-AD5A-4036D151C45D}">
      <dgm:prSet/>
      <dgm:spPr>
        <a:xfrm>
          <a:off x="2197735" y="-123720"/>
          <a:ext cx="3593276" cy="3593276"/>
        </a:xfrm>
        <a:prstGeom prst="circularArrow">
          <a:avLst>
            <a:gd name="adj1" fmla="val 8243"/>
            <a:gd name="adj2" fmla="val 575651"/>
            <a:gd name="adj3" fmla="val 9897397"/>
            <a:gd name="adj4" fmla="val 6589497"/>
            <a:gd name="adj5" fmla="val 9617"/>
          </a:avLst>
        </a:prstGeom>
        <a:solidFill>
          <a:srgbClr val="7FD13B">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F01C0998-0BEB-4B95-83BE-1806450D72C4}">
      <dgm:prSet custT="1"/>
      <dgm:spPr>
        <a:xfrm>
          <a:off x="1656177" y="294121"/>
          <a:ext cx="2073109" cy="1518939"/>
        </a:xfrm>
        <a:prstGeom prst="rect">
          <a:avLst/>
        </a:prstGeom>
        <a:noFill/>
        <a:ln>
          <a:noFill/>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Calibri"/>
              <a:ea typeface="Verdana" panose="020B0604030504040204" pitchFamily="34" charset="0"/>
              <a:cs typeface="Verdana" panose="020B0604030504040204" pitchFamily="34" charset="0"/>
            </a:rPr>
            <a:t>Improved learning  or college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chemeClr val="bg1"/>
              </a:solidFill>
              <a:effectLst/>
              <a:latin typeface="Calibri"/>
              <a:ea typeface="Verdana" panose="020B0604030504040204" pitchFamily="34" charset="0"/>
              <a:cs typeface="Verdana" panose="020B0604030504040204" pitchFamily="34" charset="0"/>
            </a:rPr>
            <a:t>experience</a:t>
          </a:r>
        </a:p>
      </dgm:t>
    </dgm:pt>
    <dgm:pt modelId="{62FD5BC9-8314-45C1-8607-00C2452F959E}" type="parTrans" cxnId="{4C47C41E-60E9-42F8-832F-0E73FB2304E7}">
      <dgm:prSet/>
      <dgm:spPr/>
      <dgm:t>
        <a:bodyPr/>
        <a:lstStyle/>
        <a:p>
          <a:endParaRPr lang="en-GB"/>
        </a:p>
      </dgm:t>
    </dgm:pt>
    <dgm:pt modelId="{932CEFA7-2583-442F-B42C-7BE698CE17C9}" type="sibTrans" cxnId="{4C47C41E-60E9-42F8-832F-0E73FB2304E7}">
      <dgm:prSet/>
      <dgm:spPr>
        <a:xfrm>
          <a:off x="2174784" y="-142618"/>
          <a:ext cx="3593276" cy="3593276"/>
        </a:xfrm>
        <a:prstGeom prst="circularArrow">
          <a:avLst>
            <a:gd name="adj1" fmla="val 8243"/>
            <a:gd name="adj2" fmla="val 575651"/>
            <a:gd name="adj3" fmla="val 17595302"/>
            <a:gd name="adj4" fmla="val 14828684"/>
            <a:gd name="adj5" fmla="val 9617"/>
          </a:avLst>
        </a:prstGeom>
        <a:solidFill>
          <a:srgbClr val="7FD13B">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GB"/>
        </a:p>
      </dgm:t>
    </dgm:pt>
    <dgm:pt modelId="{9A26734B-DDCB-4115-ACFC-A4C94AA6DBDE}" type="pres">
      <dgm:prSet presAssocID="{B968C028-B5DF-42F1-BF4C-B85F89C5E54A}" presName="cycle" presStyleCnt="0">
        <dgm:presLayoutVars>
          <dgm:dir/>
          <dgm:resizeHandles val="exact"/>
        </dgm:presLayoutVars>
      </dgm:prSet>
      <dgm:spPr/>
    </dgm:pt>
    <dgm:pt modelId="{CDA73E7C-49EC-4C0D-AC2E-2AD1F0C821DF}" type="pres">
      <dgm:prSet presAssocID="{4FDCFED8-7379-432B-A09A-484283513FA0}" presName="dummy" presStyleCnt="0"/>
      <dgm:spPr/>
    </dgm:pt>
    <dgm:pt modelId="{2D59E348-5C48-4B38-9DA3-8CF54258CCED}" type="pres">
      <dgm:prSet presAssocID="{4FDCFED8-7379-432B-A09A-484283513FA0}" presName="node" presStyleLbl="revTx" presStyleIdx="0" presStyleCnt="3" custRadScaleRad="108719" custRadScaleInc="6548">
        <dgm:presLayoutVars>
          <dgm:bulletEnabled val="1"/>
        </dgm:presLayoutVars>
      </dgm:prSet>
      <dgm:spPr/>
      <dgm:t>
        <a:bodyPr/>
        <a:lstStyle/>
        <a:p>
          <a:endParaRPr lang="en-GB"/>
        </a:p>
      </dgm:t>
    </dgm:pt>
    <dgm:pt modelId="{E4AC4A3F-3522-4F31-AD69-E25E1A123FD4}" type="pres">
      <dgm:prSet presAssocID="{A99BC8C4-6E92-473D-A79A-4B16B32E5931}" presName="sibTrans" presStyleLbl="node1" presStyleIdx="0" presStyleCnt="3"/>
      <dgm:spPr/>
      <dgm:t>
        <a:bodyPr/>
        <a:lstStyle/>
        <a:p>
          <a:endParaRPr lang="en-GB"/>
        </a:p>
      </dgm:t>
    </dgm:pt>
    <dgm:pt modelId="{F390210F-99F1-4CB3-9276-ADA42CBD4813}" type="pres">
      <dgm:prSet presAssocID="{27F41597-E842-45DA-8178-E622D71C12F4}" presName="dummy" presStyleCnt="0"/>
      <dgm:spPr/>
    </dgm:pt>
    <dgm:pt modelId="{E8010468-6A4A-4870-B8DF-15FEF46FF279}" type="pres">
      <dgm:prSet presAssocID="{27F41597-E842-45DA-8178-E622D71C12F4}" presName="node" presStyleLbl="revTx" presStyleIdx="1" presStyleCnt="3" custRadScaleRad="103572" custRadScaleInc="7279">
        <dgm:presLayoutVars>
          <dgm:bulletEnabled val="1"/>
        </dgm:presLayoutVars>
      </dgm:prSet>
      <dgm:spPr/>
      <dgm:t>
        <a:bodyPr/>
        <a:lstStyle/>
        <a:p>
          <a:endParaRPr lang="en-GB"/>
        </a:p>
      </dgm:t>
    </dgm:pt>
    <dgm:pt modelId="{AE7A2774-9CAA-41F4-94CE-7E9557D2EF7F}" type="pres">
      <dgm:prSet presAssocID="{B39F340E-1D36-4D5F-B454-95FBE5CE8EA6}" presName="sibTrans" presStyleLbl="node1" presStyleIdx="1" presStyleCnt="3" custLinFactNeighborX="-5762" custLinFactNeighborY="-275"/>
      <dgm:spPr/>
      <dgm:t>
        <a:bodyPr/>
        <a:lstStyle/>
        <a:p>
          <a:endParaRPr lang="en-GB"/>
        </a:p>
      </dgm:t>
    </dgm:pt>
    <dgm:pt modelId="{C1868A65-5BA4-45BD-AE8E-62C7F71D2A1E}" type="pres">
      <dgm:prSet presAssocID="{F01C0998-0BEB-4B95-83BE-1806450D72C4}" presName="dummy" presStyleCnt="0"/>
      <dgm:spPr/>
    </dgm:pt>
    <dgm:pt modelId="{C13313FE-2629-4FFE-93A8-73F738FE42F0}" type="pres">
      <dgm:prSet presAssocID="{F01C0998-0BEB-4B95-83BE-1806450D72C4}" presName="node" presStyleLbl="revTx" presStyleIdx="2" presStyleCnt="3" custScaleX="186924" custRadScaleRad="117102" custRadScaleInc="-11406">
        <dgm:presLayoutVars>
          <dgm:bulletEnabled val="1"/>
        </dgm:presLayoutVars>
      </dgm:prSet>
      <dgm:spPr/>
      <dgm:t>
        <a:bodyPr/>
        <a:lstStyle/>
        <a:p>
          <a:endParaRPr lang="en-GB"/>
        </a:p>
      </dgm:t>
    </dgm:pt>
    <dgm:pt modelId="{C1B42763-5AA1-4CDE-8A63-E60A43132805}" type="pres">
      <dgm:prSet presAssocID="{932CEFA7-2583-442F-B42C-7BE698CE17C9}" presName="sibTrans" presStyleLbl="node1" presStyleIdx="2" presStyleCnt="3" custScaleX="155918" custScaleY="124839" custLinFactNeighborX="-2983" custLinFactNeighborY="6184"/>
      <dgm:spPr/>
      <dgm:t>
        <a:bodyPr/>
        <a:lstStyle/>
        <a:p>
          <a:endParaRPr lang="en-GB"/>
        </a:p>
      </dgm:t>
    </dgm:pt>
  </dgm:ptLst>
  <dgm:cxnLst>
    <dgm:cxn modelId="{4C47C41E-60E9-42F8-832F-0E73FB2304E7}" srcId="{B968C028-B5DF-42F1-BF4C-B85F89C5E54A}" destId="{F01C0998-0BEB-4B95-83BE-1806450D72C4}" srcOrd="2" destOrd="0" parTransId="{62FD5BC9-8314-45C1-8607-00C2452F959E}" sibTransId="{932CEFA7-2583-442F-B42C-7BE698CE17C9}"/>
    <dgm:cxn modelId="{2909E81C-7DB0-469E-B226-06F3E47B27AB}" type="presOf" srcId="{F01C0998-0BEB-4B95-83BE-1806450D72C4}" destId="{C13313FE-2629-4FFE-93A8-73F738FE42F0}" srcOrd="0" destOrd="0" presId="urn:microsoft.com/office/officeart/2005/8/layout/cycle1"/>
    <dgm:cxn modelId="{1DC8D8D3-D2C6-402E-91F5-C3ED8D143E0B}" type="presOf" srcId="{B968C028-B5DF-42F1-BF4C-B85F89C5E54A}" destId="{9A26734B-DDCB-4115-ACFC-A4C94AA6DBDE}" srcOrd="0" destOrd="0" presId="urn:microsoft.com/office/officeart/2005/8/layout/cycle1"/>
    <dgm:cxn modelId="{4C565FC7-F4A5-4654-AD5A-4036D151C45D}" srcId="{B968C028-B5DF-42F1-BF4C-B85F89C5E54A}" destId="{27F41597-E842-45DA-8178-E622D71C12F4}" srcOrd="1" destOrd="0" parTransId="{A12FC95A-07BA-4F30-BD6D-80C8903D952F}" sibTransId="{B39F340E-1D36-4D5F-B454-95FBE5CE8EA6}"/>
    <dgm:cxn modelId="{2024CD8E-7D10-4024-9AC9-F5DC9BF2A090}" srcId="{B968C028-B5DF-42F1-BF4C-B85F89C5E54A}" destId="{4FDCFED8-7379-432B-A09A-484283513FA0}" srcOrd="0" destOrd="0" parTransId="{2E220D8D-3E75-4659-8F86-80C00325C759}" sibTransId="{A99BC8C4-6E92-473D-A79A-4B16B32E5931}"/>
    <dgm:cxn modelId="{9E994A59-1734-4DC9-BA83-30CBE3973023}" type="presOf" srcId="{A99BC8C4-6E92-473D-A79A-4B16B32E5931}" destId="{E4AC4A3F-3522-4F31-AD69-E25E1A123FD4}" srcOrd="0" destOrd="0" presId="urn:microsoft.com/office/officeart/2005/8/layout/cycle1"/>
    <dgm:cxn modelId="{DB1E7E62-D2C9-4264-999A-35A14D982E6F}" type="presOf" srcId="{B39F340E-1D36-4D5F-B454-95FBE5CE8EA6}" destId="{AE7A2774-9CAA-41F4-94CE-7E9557D2EF7F}" srcOrd="0" destOrd="0" presId="urn:microsoft.com/office/officeart/2005/8/layout/cycle1"/>
    <dgm:cxn modelId="{DB024C20-9AB6-488D-A58E-575BD333899F}" type="presOf" srcId="{4FDCFED8-7379-432B-A09A-484283513FA0}" destId="{2D59E348-5C48-4B38-9DA3-8CF54258CCED}" srcOrd="0" destOrd="0" presId="urn:microsoft.com/office/officeart/2005/8/layout/cycle1"/>
    <dgm:cxn modelId="{EB312CAA-66B0-4C88-A24B-FD017315AF64}" type="presOf" srcId="{932CEFA7-2583-442F-B42C-7BE698CE17C9}" destId="{C1B42763-5AA1-4CDE-8A63-E60A43132805}" srcOrd="0" destOrd="0" presId="urn:microsoft.com/office/officeart/2005/8/layout/cycle1"/>
    <dgm:cxn modelId="{2957CE55-25E5-4895-88C4-397D706834F8}" type="presOf" srcId="{27F41597-E842-45DA-8178-E622D71C12F4}" destId="{E8010468-6A4A-4870-B8DF-15FEF46FF279}" srcOrd="0" destOrd="0" presId="urn:microsoft.com/office/officeart/2005/8/layout/cycle1"/>
    <dgm:cxn modelId="{D93A64FB-C983-4EF7-8107-5DDB64E71CFB}" type="presParOf" srcId="{9A26734B-DDCB-4115-ACFC-A4C94AA6DBDE}" destId="{CDA73E7C-49EC-4C0D-AC2E-2AD1F0C821DF}" srcOrd="0" destOrd="0" presId="urn:microsoft.com/office/officeart/2005/8/layout/cycle1"/>
    <dgm:cxn modelId="{B8CEE486-9CB9-4297-AF53-5AB1AEB66792}" type="presParOf" srcId="{9A26734B-DDCB-4115-ACFC-A4C94AA6DBDE}" destId="{2D59E348-5C48-4B38-9DA3-8CF54258CCED}" srcOrd="1" destOrd="0" presId="urn:microsoft.com/office/officeart/2005/8/layout/cycle1"/>
    <dgm:cxn modelId="{DFBD31D8-4456-4DBC-9383-DC664769107C}" type="presParOf" srcId="{9A26734B-DDCB-4115-ACFC-A4C94AA6DBDE}" destId="{E4AC4A3F-3522-4F31-AD69-E25E1A123FD4}" srcOrd="2" destOrd="0" presId="urn:microsoft.com/office/officeart/2005/8/layout/cycle1"/>
    <dgm:cxn modelId="{9C88E6B6-DC46-42C9-A66E-8C6989ABC10E}" type="presParOf" srcId="{9A26734B-DDCB-4115-ACFC-A4C94AA6DBDE}" destId="{F390210F-99F1-4CB3-9276-ADA42CBD4813}" srcOrd="3" destOrd="0" presId="urn:microsoft.com/office/officeart/2005/8/layout/cycle1"/>
    <dgm:cxn modelId="{C3C9BCCA-95B0-42FF-8C8A-E59A303CAEAE}" type="presParOf" srcId="{9A26734B-DDCB-4115-ACFC-A4C94AA6DBDE}" destId="{E8010468-6A4A-4870-B8DF-15FEF46FF279}" srcOrd="4" destOrd="0" presId="urn:microsoft.com/office/officeart/2005/8/layout/cycle1"/>
    <dgm:cxn modelId="{3373F21B-3959-47F0-A408-47779AA1FB32}" type="presParOf" srcId="{9A26734B-DDCB-4115-ACFC-A4C94AA6DBDE}" destId="{AE7A2774-9CAA-41F4-94CE-7E9557D2EF7F}" srcOrd="5" destOrd="0" presId="urn:microsoft.com/office/officeart/2005/8/layout/cycle1"/>
    <dgm:cxn modelId="{A89AE20A-08E5-4EE2-8092-A00046E3CFAA}" type="presParOf" srcId="{9A26734B-DDCB-4115-ACFC-A4C94AA6DBDE}" destId="{C1868A65-5BA4-45BD-AE8E-62C7F71D2A1E}" srcOrd="6" destOrd="0" presId="urn:microsoft.com/office/officeart/2005/8/layout/cycle1"/>
    <dgm:cxn modelId="{4042A45A-3407-4E55-B5D8-80B237BC78EC}" type="presParOf" srcId="{9A26734B-DDCB-4115-ACFC-A4C94AA6DBDE}" destId="{C13313FE-2629-4FFE-93A8-73F738FE42F0}" srcOrd="7" destOrd="0" presId="urn:microsoft.com/office/officeart/2005/8/layout/cycle1"/>
    <dgm:cxn modelId="{DCA74C2E-4CAF-4549-BA9D-3E6653C5204C}" type="presParOf" srcId="{9A26734B-DDCB-4115-ACFC-A4C94AA6DBDE}" destId="{C1B42763-5AA1-4CDE-8A63-E60A43132805}"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CC98C-A830-46C3-B4A0-870D39DB5550}" type="datetimeFigureOut">
              <a:rPr lang="en-GB" smtClean="0"/>
              <a:t>11/10/2018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50794-E9AB-4A3E-A7FB-BB6C54FD431C}" type="slidenum">
              <a:rPr lang="en-GB" smtClean="0"/>
              <a:t>‹#›</a:t>
            </a:fld>
            <a:endParaRPr lang="en-GB"/>
          </a:p>
        </p:txBody>
      </p:sp>
    </p:spTree>
    <p:extLst>
      <p:ext uri="{BB962C8B-B14F-4D97-AF65-F5344CB8AC3E}">
        <p14:creationId xmlns:p14="http://schemas.microsoft.com/office/powerpoint/2010/main" val="384581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7BB2AA-794B-454E-8B1E-0358E4FDF8B6}"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3298921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BB2AA-794B-454E-8B1E-0358E4FDF8B6}"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337248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BB2AA-794B-454E-8B1E-0358E4FDF8B6}"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80517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BB2AA-794B-454E-8B1E-0358E4FDF8B6}"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141214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BB2AA-794B-454E-8B1E-0358E4FDF8B6}" type="datetimeFigureOut">
              <a:rPr lang="en-GB" smtClean="0"/>
              <a:t>11/10/2018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144906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7BB2AA-794B-454E-8B1E-0358E4FDF8B6}"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417055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7BB2AA-794B-454E-8B1E-0358E4FDF8B6}" type="datetimeFigureOut">
              <a:rPr lang="en-GB" smtClean="0"/>
              <a:t>11/10/2018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262468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7BB2AA-794B-454E-8B1E-0358E4FDF8B6}" type="datetimeFigureOut">
              <a:rPr lang="en-GB" smtClean="0"/>
              <a:t>11/10/2018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98185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BB2AA-794B-454E-8B1E-0358E4FDF8B6}" type="datetimeFigureOut">
              <a:rPr lang="en-GB" smtClean="0"/>
              <a:t>11/10/2018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163167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BB2AA-794B-454E-8B1E-0358E4FDF8B6}"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303101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BB2AA-794B-454E-8B1E-0358E4FDF8B6}" type="datetimeFigureOut">
              <a:rPr lang="en-GB" smtClean="0"/>
              <a:t>11/10/2018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B74D8A-F675-43F6-A724-50C443F0BED7}" type="slidenum">
              <a:rPr lang="en-GB" smtClean="0"/>
              <a:t>‹#›</a:t>
            </a:fld>
            <a:endParaRPr lang="en-GB"/>
          </a:p>
        </p:txBody>
      </p:sp>
    </p:spTree>
    <p:extLst>
      <p:ext uri="{BB962C8B-B14F-4D97-AF65-F5344CB8AC3E}">
        <p14:creationId xmlns:p14="http://schemas.microsoft.com/office/powerpoint/2010/main" val="44944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BB2AA-794B-454E-8B1E-0358E4FDF8B6}" type="datetimeFigureOut">
              <a:rPr lang="en-GB" smtClean="0"/>
              <a:t>11/10/2018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74D8A-F675-43F6-A724-50C443F0BED7}" type="slidenum">
              <a:rPr lang="en-GB" smtClean="0"/>
              <a:t>‹#›</a:t>
            </a:fld>
            <a:endParaRPr lang="en-GB"/>
          </a:p>
        </p:txBody>
      </p:sp>
    </p:spTree>
    <p:extLst>
      <p:ext uri="{BB962C8B-B14F-4D97-AF65-F5344CB8AC3E}">
        <p14:creationId xmlns:p14="http://schemas.microsoft.com/office/powerpoint/2010/main" val="2550202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703948" cy="6858000"/>
          </a:xfrm>
        </p:spPr>
      </p:pic>
    </p:spTree>
    <p:extLst>
      <p:ext uri="{BB962C8B-B14F-4D97-AF65-F5344CB8AC3E}">
        <p14:creationId xmlns:p14="http://schemas.microsoft.com/office/powerpoint/2010/main" val="3896467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Box 3"/>
          <p:cNvSpPr txBox="1"/>
          <p:nvPr/>
        </p:nvSpPr>
        <p:spPr>
          <a:xfrm>
            <a:off x="2940382" y="951006"/>
            <a:ext cx="7143800" cy="707886"/>
          </a:xfrm>
          <a:prstGeom prst="rect">
            <a:avLst/>
          </a:prstGeom>
          <a:solidFill>
            <a:srgbClr val="536270"/>
          </a:solidFill>
          <a:ln>
            <a:noFill/>
          </a:ln>
        </p:spPr>
        <p:txBody>
          <a:bodyPr wrap="square" rtlCol="0">
            <a:spAutoFit/>
          </a:bodyPr>
          <a:lstStyle/>
          <a:p>
            <a:pPr algn="just"/>
            <a:r>
              <a:rPr lang="en-GB" sz="4000" dirty="0" smtClean="0">
                <a:solidFill>
                  <a:srgbClr val="EA008F"/>
                </a:solidFill>
              </a:rPr>
              <a:t>Why is representation important?</a:t>
            </a:r>
            <a:endParaRPr lang="en-GB" sz="4000" dirty="0">
              <a:solidFill>
                <a:srgbClr val="EA008F"/>
              </a:solidFill>
            </a:endParaRPr>
          </a:p>
        </p:txBody>
      </p:sp>
      <p:graphicFrame>
        <p:nvGraphicFramePr>
          <p:cNvPr id="8" name="Diagram 7"/>
          <p:cNvGraphicFramePr/>
          <p:nvPr>
            <p:extLst>
              <p:ext uri="{D42A27DB-BD31-4B8C-83A1-F6EECF244321}">
                <p14:modId xmlns:p14="http://schemas.microsoft.com/office/powerpoint/2010/main" val="148984392"/>
              </p:ext>
            </p:extLst>
          </p:nvPr>
        </p:nvGraphicFramePr>
        <p:xfrm>
          <a:off x="1089098" y="2365042"/>
          <a:ext cx="8229600" cy="403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13"/>
          <p:cNvSpPr txBox="1">
            <a:spLocks noChangeArrowheads="1"/>
          </p:cNvSpPr>
          <p:nvPr/>
        </p:nvSpPr>
        <p:spPr bwMode="auto">
          <a:xfrm>
            <a:off x="7338069" y="3150929"/>
            <a:ext cx="3961258" cy="1569660"/>
          </a:xfrm>
          <a:prstGeom prst="rect">
            <a:avLst/>
          </a:prstGeom>
          <a:noFill/>
          <a:ln w="9525">
            <a:noFill/>
            <a:miter lim="800000"/>
            <a:headEnd/>
            <a:tailEnd/>
          </a:ln>
        </p:spPr>
        <p:txBody>
          <a:bodyPr wrap="square">
            <a:spAutoFit/>
          </a:bodyPr>
          <a:lstStyle/>
          <a:p>
            <a:pPr algn="ctr">
              <a:spcBef>
                <a:spcPct val="50000"/>
              </a:spcBef>
            </a:pPr>
            <a:r>
              <a:rPr lang="en-GB" sz="3200" b="1" dirty="0" smtClean="0">
                <a:solidFill>
                  <a:srgbClr val="FFD317"/>
                </a:solidFill>
                <a:ea typeface="Verdana" panose="020B0604030504040204" pitchFamily="34" charset="0"/>
                <a:cs typeface="Verdana" panose="020B0604030504040204" pitchFamily="34" charset="0"/>
              </a:rPr>
              <a:t>You are an expert on your learning experience</a:t>
            </a:r>
            <a:endParaRPr lang="en-GB" sz="3200" b="1" dirty="0">
              <a:solidFill>
                <a:srgbClr val="FFD317"/>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60099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2972486" y="757790"/>
            <a:ext cx="8143932" cy="769441"/>
          </a:xfrm>
          <a:prstGeom prst="rect">
            <a:avLst/>
          </a:prstGeom>
          <a:noFill/>
        </p:spPr>
        <p:txBody>
          <a:bodyPr wrap="square" rtlCol="0">
            <a:spAutoFit/>
          </a:bodyPr>
          <a:lstStyle/>
          <a:p>
            <a:r>
              <a:rPr lang="en-GB" sz="4400" dirty="0" smtClean="0">
                <a:solidFill>
                  <a:srgbClr val="EA008F"/>
                </a:solidFill>
              </a:rPr>
              <a:t>The Student Learning Experience</a:t>
            </a:r>
            <a:endParaRPr lang="en-GB" sz="4400" dirty="0">
              <a:solidFill>
                <a:srgbClr val="EA008F"/>
              </a:solidFill>
            </a:endParaRPr>
          </a:p>
        </p:txBody>
      </p:sp>
      <p:pic>
        <p:nvPicPr>
          <p:cNvPr id="6" name="Picture 4" descr="The student learning experienc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6000"/>
                    </a14:imgEffect>
                  </a14:imgLayer>
                </a14:imgProps>
              </a:ext>
            </a:extLst>
          </a:blip>
          <a:srcRect/>
          <a:stretch>
            <a:fillRect/>
          </a:stretch>
        </p:blipFill>
        <p:spPr bwMode="auto">
          <a:xfrm>
            <a:off x="2756825" y="1637440"/>
            <a:ext cx="8906087" cy="4965153"/>
          </a:xfrm>
          <a:prstGeom prst="rect">
            <a:avLst/>
          </a:prstGeom>
          <a:noFill/>
          <a:ln w="9525">
            <a:noFill/>
            <a:miter lim="800000"/>
            <a:headEnd/>
            <a:tailEnd/>
          </a:ln>
        </p:spPr>
      </p:pic>
    </p:spTree>
    <p:extLst>
      <p:ext uri="{BB962C8B-B14F-4D97-AF65-F5344CB8AC3E}">
        <p14:creationId xmlns:p14="http://schemas.microsoft.com/office/powerpoint/2010/main" val="4069273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4048068" y="693580"/>
            <a:ext cx="8143932" cy="769441"/>
          </a:xfrm>
          <a:prstGeom prst="rect">
            <a:avLst/>
          </a:prstGeom>
          <a:noFill/>
        </p:spPr>
        <p:txBody>
          <a:bodyPr wrap="square" rtlCol="0">
            <a:spAutoFit/>
          </a:bodyPr>
          <a:lstStyle/>
          <a:p>
            <a:r>
              <a:rPr lang="en-GB" sz="4400" dirty="0" smtClean="0">
                <a:solidFill>
                  <a:srgbClr val="EA008F"/>
                </a:solidFill>
              </a:rPr>
              <a:t>The Student Experience</a:t>
            </a:r>
            <a:endParaRPr lang="en-GB" sz="4400" dirty="0">
              <a:solidFill>
                <a:srgbClr val="EA008F"/>
              </a:solidFill>
            </a:endParaRPr>
          </a:p>
        </p:txBody>
      </p:sp>
      <p:grpSp>
        <p:nvGrpSpPr>
          <p:cNvPr id="3" name="Group 2"/>
          <p:cNvGrpSpPr/>
          <p:nvPr/>
        </p:nvGrpSpPr>
        <p:grpSpPr>
          <a:xfrm>
            <a:off x="3122761" y="1656271"/>
            <a:ext cx="7304915" cy="5003321"/>
            <a:chOff x="3122761" y="1656271"/>
            <a:chExt cx="7304915" cy="5003321"/>
          </a:xfrm>
        </p:grpSpPr>
        <p:pic>
          <p:nvPicPr>
            <p:cNvPr id="10" name="Picture 9"/>
            <p:cNvPicPr/>
            <p:nvPr/>
          </p:nvPicPr>
          <p:blipFill rotWithShape="1">
            <a:blip r:embed="rId3"/>
            <a:srcRect l="31809" t="38976" r="34577" b="16240"/>
            <a:stretch/>
          </p:blipFill>
          <p:spPr bwMode="auto">
            <a:xfrm>
              <a:off x="3122761" y="1656271"/>
              <a:ext cx="7304915" cy="5003321"/>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650302" y="1932317"/>
              <a:ext cx="2260121" cy="923026"/>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6775219" y="2855343"/>
              <a:ext cx="267419" cy="577970"/>
            </a:xfrm>
            <a:prstGeom prst="rect">
              <a:avLst/>
            </a:prstGeom>
            <a:solidFill>
              <a:schemeClr val="bg1"/>
            </a:solidFill>
          </p:spPr>
          <p:txBody>
            <a:bodyPr wrap="square" rtlCol="0">
              <a:spAutoFit/>
            </a:bodyPr>
            <a:lstStyle/>
            <a:p>
              <a:endParaRPr lang="en-GB" dirty="0"/>
            </a:p>
          </p:txBody>
        </p:sp>
        <p:pic>
          <p:nvPicPr>
            <p:cNvPr id="1026" name="Picture 2" descr="Image result for student emot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39" t="7916" r="20124" b="24642"/>
            <a:stretch/>
          </p:blipFill>
          <p:spPr bwMode="auto">
            <a:xfrm>
              <a:off x="6089834" y="1816322"/>
              <a:ext cx="1638188" cy="16342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6890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4048068" y="693580"/>
            <a:ext cx="8143932" cy="769441"/>
          </a:xfrm>
          <a:prstGeom prst="rect">
            <a:avLst/>
          </a:prstGeom>
          <a:noFill/>
        </p:spPr>
        <p:txBody>
          <a:bodyPr wrap="square" rtlCol="0">
            <a:spAutoFit/>
          </a:bodyPr>
          <a:lstStyle/>
          <a:p>
            <a:r>
              <a:rPr lang="en-GB" sz="4400" dirty="0" smtClean="0">
                <a:solidFill>
                  <a:srgbClr val="EA008F"/>
                </a:solidFill>
              </a:rPr>
              <a:t>The Student Experience</a:t>
            </a:r>
            <a:endParaRPr lang="en-GB" sz="4400" dirty="0">
              <a:solidFill>
                <a:srgbClr val="EA008F"/>
              </a:solidFill>
            </a:endParaRPr>
          </a:p>
        </p:txBody>
      </p:sp>
      <p:grpSp>
        <p:nvGrpSpPr>
          <p:cNvPr id="3" name="Group 2"/>
          <p:cNvGrpSpPr/>
          <p:nvPr/>
        </p:nvGrpSpPr>
        <p:grpSpPr>
          <a:xfrm>
            <a:off x="5865962" y="2308192"/>
            <a:ext cx="6087914" cy="4132325"/>
            <a:chOff x="3122761" y="1656271"/>
            <a:chExt cx="7304915" cy="5003321"/>
          </a:xfrm>
        </p:grpSpPr>
        <p:pic>
          <p:nvPicPr>
            <p:cNvPr id="10" name="Picture 9"/>
            <p:cNvPicPr/>
            <p:nvPr/>
          </p:nvPicPr>
          <p:blipFill rotWithShape="1">
            <a:blip r:embed="rId3"/>
            <a:srcRect l="31809" t="38976" r="34577" b="16240"/>
            <a:stretch/>
          </p:blipFill>
          <p:spPr bwMode="auto">
            <a:xfrm>
              <a:off x="3122761" y="1656271"/>
              <a:ext cx="7304915" cy="5003321"/>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5650302" y="1932317"/>
              <a:ext cx="2260121" cy="923026"/>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6775219" y="2855343"/>
              <a:ext cx="267419" cy="577970"/>
            </a:xfrm>
            <a:prstGeom prst="rect">
              <a:avLst/>
            </a:prstGeom>
            <a:solidFill>
              <a:schemeClr val="bg1"/>
            </a:solidFill>
          </p:spPr>
          <p:txBody>
            <a:bodyPr wrap="square" rtlCol="0">
              <a:spAutoFit/>
            </a:bodyPr>
            <a:lstStyle/>
            <a:p>
              <a:endParaRPr lang="en-GB" dirty="0"/>
            </a:p>
          </p:txBody>
        </p:sp>
        <p:pic>
          <p:nvPicPr>
            <p:cNvPr id="1026" name="Picture 2" descr="Image result for student emot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39" t="7916" r="20124" b="24642"/>
            <a:stretch/>
          </p:blipFill>
          <p:spPr bwMode="auto">
            <a:xfrm>
              <a:off x="6089834" y="1816322"/>
              <a:ext cx="1638188" cy="1634243"/>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4" descr="The student learning experience (2)"/>
          <p:cNvPicPr>
            <a:picLocks noChangeAspect="1" noChangeArrowheads="1"/>
          </p:cNvPicPr>
          <p:nvPr/>
        </p:nvPicPr>
        <p:blipFill>
          <a:blip r:embed="rId5">
            <a:extLst>
              <a:ext uri="{BEBA8EAE-BF5A-486C-A8C5-ECC9F3942E4B}">
                <a14:imgProps xmlns:a14="http://schemas.microsoft.com/office/drawing/2010/main">
                  <a14:imgLayer r:embed="rId6">
                    <a14:imgEffect>
                      <a14:saturation sat="206000"/>
                    </a14:imgEffect>
                  </a14:imgLayer>
                </a14:imgProps>
              </a:ext>
            </a:extLst>
          </a:blip>
          <a:srcRect/>
          <a:stretch>
            <a:fillRect/>
          </a:stretch>
        </p:blipFill>
        <p:spPr bwMode="auto">
          <a:xfrm>
            <a:off x="145488" y="3048593"/>
            <a:ext cx="5601653" cy="3122928"/>
          </a:xfrm>
          <a:prstGeom prst="rect">
            <a:avLst/>
          </a:prstGeom>
          <a:noFill/>
          <a:ln w="9525">
            <a:noFill/>
            <a:miter lim="800000"/>
            <a:headEnd/>
            <a:tailEnd/>
          </a:ln>
        </p:spPr>
      </p:pic>
    </p:spTree>
    <p:extLst>
      <p:ext uri="{BB962C8B-B14F-4D97-AF65-F5344CB8AC3E}">
        <p14:creationId xmlns:p14="http://schemas.microsoft.com/office/powerpoint/2010/main" val="850002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Box 3"/>
          <p:cNvSpPr txBox="1"/>
          <p:nvPr/>
        </p:nvSpPr>
        <p:spPr>
          <a:xfrm>
            <a:off x="3203952" y="856372"/>
            <a:ext cx="7143800" cy="923330"/>
          </a:xfrm>
          <a:prstGeom prst="rect">
            <a:avLst/>
          </a:prstGeom>
          <a:solidFill>
            <a:srgbClr val="536270"/>
          </a:solidFill>
          <a:ln>
            <a:noFill/>
          </a:ln>
        </p:spPr>
        <p:txBody>
          <a:bodyPr wrap="square" rtlCol="0">
            <a:spAutoFit/>
          </a:bodyPr>
          <a:lstStyle/>
          <a:p>
            <a:pPr algn="just"/>
            <a:r>
              <a:rPr lang="en-GB" sz="5400" dirty="0" smtClean="0">
                <a:solidFill>
                  <a:srgbClr val="EA008F"/>
                </a:solidFill>
              </a:rPr>
              <a:t>The Student Rep Cycle</a:t>
            </a:r>
            <a:endParaRPr lang="en-GB" sz="5400" dirty="0">
              <a:solidFill>
                <a:srgbClr val="EA008F"/>
              </a:solidFill>
            </a:endParaRPr>
          </a:p>
        </p:txBody>
      </p:sp>
      <p:grpSp>
        <p:nvGrpSpPr>
          <p:cNvPr id="10" name="Group 10"/>
          <p:cNvGrpSpPr>
            <a:grpSpLocks/>
          </p:cNvGrpSpPr>
          <p:nvPr/>
        </p:nvGrpSpPr>
        <p:grpSpPr bwMode="auto">
          <a:xfrm>
            <a:off x="4320769" y="2364990"/>
            <a:ext cx="4824535" cy="3672408"/>
            <a:chOff x="477" y="1040"/>
            <a:chExt cx="2479" cy="2209"/>
          </a:xfrm>
        </p:grpSpPr>
        <p:sp>
          <p:nvSpPr>
            <p:cNvPr id="11" name="_s3076"/>
            <p:cNvSpPr>
              <a:spLocks noChangeArrowheads="1" noTextEdit="1"/>
            </p:cNvSpPr>
            <p:nvPr/>
          </p:nvSpPr>
          <p:spPr bwMode="auto">
            <a:xfrm>
              <a:off x="785" y="1040"/>
              <a:ext cx="1499" cy="1611"/>
            </a:xfrm>
            <a:custGeom>
              <a:avLst/>
              <a:gdLst>
                <a:gd name="T0" fmla="*/ 6751087 w 21600"/>
                <a:gd name="T1" fmla="*/ 384704 h 21600"/>
                <a:gd name="T2" fmla="*/ 4229129 w 21600"/>
                <a:gd name="T3" fmla="*/ 4082238 h 21600"/>
                <a:gd name="T4" fmla="*/ 7537202 w 21600"/>
                <a:gd name="T5" fmla="*/ 4019509 h 21600"/>
                <a:gd name="T6" fmla="*/ 11086507 w 21600"/>
                <a:gd name="T7" fmla="*/ -2608243 h 21600"/>
                <a:gd name="T8" fmla="*/ 14165154 w 21600"/>
                <a:gd name="T9" fmla="*/ 2840320 h 21600"/>
                <a:gd name="T10" fmla="*/ 9768160 w 21600"/>
                <a:gd name="T11" fmla="*/ 6657024 h 21600"/>
                <a:gd name="T12" fmla="*/ 0 60000 65536"/>
                <a:gd name="T13" fmla="*/ 0 60000 65536"/>
                <a:gd name="T14" fmla="*/ 0 60000 65536"/>
                <a:gd name="T15" fmla="*/ 0 60000 65536"/>
                <a:gd name="T16" fmla="*/ 0 60000 65536"/>
                <a:gd name="T17" fmla="*/ 0 60000 65536"/>
                <a:gd name="T18" fmla="*/ 3170 w 21600"/>
                <a:gd name="T19" fmla="*/ 3164 h 21600"/>
                <a:gd name="T20" fmla="*/ 1843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B050"/>
            </a:solidFill>
            <a:ln w="9525">
              <a:solidFill>
                <a:schemeClr val="bg1"/>
              </a:solidFill>
              <a:miter lim="800000"/>
              <a:headEnd/>
              <a:tailEnd/>
            </a:ln>
          </p:spPr>
          <p:txBody>
            <a:bodyPr anchor="ctr"/>
            <a:lstStyle/>
            <a:p>
              <a:endParaRPr lang="en-US" dirty="0"/>
            </a:p>
          </p:txBody>
        </p:sp>
        <p:sp>
          <p:nvSpPr>
            <p:cNvPr id="12" name="_s3077"/>
            <p:cNvSpPr>
              <a:spLocks noChangeArrowheads="1" noTextEdit="1"/>
            </p:cNvSpPr>
            <p:nvPr/>
          </p:nvSpPr>
          <p:spPr bwMode="auto">
            <a:xfrm rot="7200000">
              <a:off x="933" y="1475"/>
              <a:ext cx="1611" cy="1500"/>
            </a:xfrm>
            <a:custGeom>
              <a:avLst/>
              <a:gdLst>
                <a:gd name="T0" fmla="*/ 8367271 w 21600"/>
                <a:gd name="T1" fmla="*/ 310600 h 21600"/>
                <a:gd name="T2" fmla="*/ 5241569 w 21600"/>
                <a:gd name="T3" fmla="*/ 3295924 h 21600"/>
                <a:gd name="T4" fmla="*/ 9341584 w 21600"/>
                <a:gd name="T5" fmla="*/ 3245287 h 21600"/>
                <a:gd name="T6" fmla="*/ 13740565 w 21600"/>
                <a:gd name="T7" fmla="*/ -2105851 h 21600"/>
                <a:gd name="T8" fmla="*/ 17556223 w 21600"/>
                <a:gd name="T9" fmla="*/ 2293222 h 21600"/>
                <a:gd name="T10" fmla="*/ 12106625 w 21600"/>
                <a:gd name="T11" fmla="*/ 5374765 h 21600"/>
                <a:gd name="T12" fmla="*/ 0 60000 65536"/>
                <a:gd name="T13" fmla="*/ 0 60000 65536"/>
                <a:gd name="T14" fmla="*/ 0 60000 65536"/>
                <a:gd name="T15" fmla="*/ 0 60000 65536"/>
                <a:gd name="T16" fmla="*/ 0 60000 65536"/>
                <a:gd name="T17" fmla="*/ 0 60000 65536"/>
                <a:gd name="T18" fmla="*/ 3164 w 21600"/>
                <a:gd name="T19" fmla="*/ 3168 h 21600"/>
                <a:gd name="T20" fmla="*/ 18436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B050"/>
            </a:solidFill>
            <a:ln w="9525">
              <a:solidFill>
                <a:schemeClr val="bg1"/>
              </a:solidFill>
              <a:miter lim="800000"/>
              <a:headEnd/>
              <a:tailEnd/>
            </a:ln>
          </p:spPr>
          <p:txBody>
            <a:bodyPr anchor="ctr"/>
            <a:lstStyle/>
            <a:p>
              <a:endParaRPr lang="en-US" dirty="0"/>
            </a:p>
          </p:txBody>
        </p:sp>
        <p:sp>
          <p:nvSpPr>
            <p:cNvPr id="13" name="_s3078"/>
            <p:cNvSpPr>
              <a:spLocks noChangeArrowheads="1" noTextEdit="1"/>
            </p:cNvSpPr>
            <p:nvPr/>
          </p:nvSpPr>
          <p:spPr bwMode="auto">
            <a:xfrm rot="-7200000">
              <a:off x="525" y="1477"/>
              <a:ext cx="1611" cy="1499"/>
            </a:xfrm>
            <a:custGeom>
              <a:avLst/>
              <a:gdLst>
                <a:gd name="T0" fmla="*/ 8367271 w 21600"/>
                <a:gd name="T1" fmla="*/ 310393 h 21600"/>
                <a:gd name="T2" fmla="*/ 5241569 w 21600"/>
                <a:gd name="T3" fmla="*/ 3293727 h 21600"/>
                <a:gd name="T4" fmla="*/ 9341584 w 21600"/>
                <a:gd name="T5" fmla="*/ 3243123 h 21600"/>
                <a:gd name="T6" fmla="*/ 13740565 w 21600"/>
                <a:gd name="T7" fmla="*/ -2104447 h 21600"/>
                <a:gd name="T8" fmla="*/ 17556223 w 21600"/>
                <a:gd name="T9" fmla="*/ 2291693 h 21600"/>
                <a:gd name="T10" fmla="*/ 12106625 w 21600"/>
                <a:gd name="T11" fmla="*/ 5371182 h 21600"/>
                <a:gd name="T12" fmla="*/ 0 60000 65536"/>
                <a:gd name="T13" fmla="*/ 0 60000 65536"/>
                <a:gd name="T14" fmla="*/ 0 60000 65536"/>
                <a:gd name="T15" fmla="*/ 0 60000 65536"/>
                <a:gd name="T16" fmla="*/ 0 60000 65536"/>
                <a:gd name="T17" fmla="*/ 0 60000 65536"/>
                <a:gd name="T18" fmla="*/ 3164 w 21600"/>
                <a:gd name="T19" fmla="*/ 3170 h 21600"/>
                <a:gd name="T20" fmla="*/ 18436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rgbClr val="00B050"/>
            </a:solidFill>
            <a:ln w="9525">
              <a:solidFill>
                <a:schemeClr val="bg1"/>
              </a:solidFill>
              <a:miter lim="800000"/>
              <a:headEnd/>
              <a:tailEnd/>
            </a:ln>
          </p:spPr>
          <p:txBody>
            <a:bodyPr anchor="ctr"/>
            <a:lstStyle/>
            <a:p>
              <a:endParaRPr lang="en-US" dirty="0"/>
            </a:p>
          </p:txBody>
        </p:sp>
        <p:sp>
          <p:nvSpPr>
            <p:cNvPr id="14" name="_s3079"/>
            <p:cNvSpPr>
              <a:spLocks noChangeArrowheads="1"/>
            </p:cNvSpPr>
            <p:nvPr/>
          </p:nvSpPr>
          <p:spPr bwMode="auto">
            <a:xfrm>
              <a:off x="1974" y="1334"/>
              <a:ext cx="982" cy="645"/>
            </a:xfrm>
            <a:prstGeom prst="rect">
              <a:avLst/>
            </a:prstGeom>
            <a:noFill/>
            <a:ln w="9525">
              <a:noFill/>
              <a:miter lim="800000"/>
              <a:headEnd/>
              <a:tailEnd/>
            </a:ln>
          </p:spPr>
          <p:txBody>
            <a:bodyPr wrap="none" lIns="0" tIns="0" rIns="0" bIns="0" anchor="ctr"/>
            <a:lstStyle/>
            <a:p>
              <a:pPr algn="ctr"/>
              <a:r>
                <a:rPr lang="en-GB" sz="2000" b="0" dirty="0">
                  <a:solidFill>
                    <a:schemeClr val="bg1"/>
                  </a:solidFill>
                </a:rPr>
                <a:t>Identify </a:t>
              </a:r>
              <a:r>
                <a:rPr lang="en-GB" sz="2000" b="0" dirty="0" smtClean="0">
                  <a:solidFill>
                    <a:schemeClr val="bg1"/>
                  </a:solidFill>
                </a:rPr>
                <a:t>the issue</a:t>
              </a:r>
              <a:endParaRPr lang="en-GB" sz="2000" b="0" dirty="0">
                <a:solidFill>
                  <a:schemeClr val="bg1"/>
                </a:solidFill>
              </a:endParaRPr>
            </a:p>
            <a:p>
              <a:pPr algn="ctr"/>
              <a:r>
                <a:rPr lang="en-GB" sz="2000" b="0" dirty="0" smtClean="0">
                  <a:solidFill>
                    <a:schemeClr val="bg1"/>
                  </a:solidFill>
                </a:rPr>
                <a:t>(by gathering student opinion)</a:t>
              </a:r>
              <a:endParaRPr lang="en-GB" sz="2000" b="0" dirty="0">
                <a:solidFill>
                  <a:schemeClr val="bg1"/>
                </a:solidFill>
              </a:endParaRPr>
            </a:p>
          </p:txBody>
        </p:sp>
        <p:sp>
          <p:nvSpPr>
            <p:cNvPr id="15" name="_s3080"/>
            <p:cNvSpPr>
              <a:spLocks noChangeArrowheads="1"/>
            </p:cNvSpPr>
            <p:nvPr/>
          </p:nvSpPr>
          <p:spPr bwMode="auto">
            <a:xfrm>
              <a:off x="1292" y="2603"/>
              <a:ext cx="601" cy="646"/>
            </a:xfrm>
            <a:prstGeom prst="rect">
              <a:avLst/>
            </a:prstGeom>
            <a:noFill/>
            <a:ln w="9525">
              <a:noFill/>
              <a:miter lim="800000"/>
              <a:headEnd/>
              <a:tailEnd/>
            </a:ln>
          </p:spPr>
          <p:txBody>
            <a:bodyPr wrap="none" lIns="0" tIns="0" rIns="0" bIns="0" anchor="ctr"/>
            <a:lstStyle/>
            <a:p>
              <a:pPr algn="ctr"/>
              <a:endParaRPr lang="en-GB" sz="1000" dirty="0">
                <a:solidFill>
                  <a:schemeClr val="tx2"/>
                </a:solidFill>
              </a:endParaRPr>
            </a:p>
            <a:p>
              <a:pPr algn="ctr"/>
              <a:endParaRPr lang="en-GB" sz="1000" dirty="0">
                <a:solidFill>
                  <a:schemeClr val="tx2"/>
                </a:solidFill>
              </a:endParaRPr>
            </a:p>
            <a:p>
              <a:pPr algn="ctr"/>
              <a:endParaRPr lang="en-GB" sz="1000" dirty="0">
                <a:solidFill>
                  <a:schemeClr val="tx2"/>
                </a:solidFill>
              </a:endParaRPr>
            </a:p>
            <a:p>
              <a:pPr algn="ctr"/>
              <a:r>
                <a:rPr lang="en-GB" sz="2000" b="0" dirty="0">
                  <a:solidFill>
                    <a:schemeClr val="bg1"/>
                  </a:solidFill>
                </a:rPr>
                <a:t>Develop &amp; </a:t>
              </a:r>
            </a:p>
            <a:p>
              <a:pPr algn="ctr"/>
              <a:r>
                <a:rPr lang="en-GB" sz="2000" b="0" dirty="0">
                  <a:solidFill>
                    <a:schemeClr val="bg1"/>
                  </a:solidFill>
                </a:rPr>
                <a:t>implement </a:t>
              </a:r>
            </a:p>
            <a:p>
              <a:pPr algn="ctr"/>
              <a:r>
                <a:rPr lang="en-GB" sz="2000" b="0" dirty="0">
                  <a:solidFill>
                    <a:schemeClr val="bg1"/>
                  </a:solidFill>
                </a:rPr>
                <a:t>the </a:t>
              </a:r>
              <a:r>
                <a:rPr lang="en-GB" sz="2000" b="0" dirty="0" smtClean="0">
                  <a:solidFill>
                    <a:schemeClr val="bg1"/>
                  </a:solidFill>
                </a:rPr>
                <a:t>solution (or at least try to)</a:t>
              </a:r>
              <a:endParaRPr lang="en-GB" sz="2000" b="0" dirty="0">
                <a:solidFill>
                  <a:schemeClr val="bg1"/>
                </a:solidFill>
              </a:endParaRPr>
            </a:p>
          </p:txBody>
        </p:sp>
        <p:sp>
          <p:nvSpPr>
            <p:cNvPr id="16" name="_s3081"/>
            <p:cNvSpPr>
              <a:spLocks noChangeArrowheads="1"/>
            </p:cNvSpPr>
            <p:nvPr/>
          </p:nvSpPr>
          <p:spPr bwMode="auto">
            <a:xfrm>
              <a:off x="477" y="1334"/>
              <a:ext cx="601" cy="646"/>
            </a:xfrm>
            <a:prstGeom prst="rect">
              <a:avLst/>
            </a:prstGeom>
            <a:noFill/>
            <a:ln w="9525">
              <a:noFill/>
              <a:miter lim="800000"/>
              <a:headEnd/>
              <a:tailEnd/>
            </a:ln>
          </p:spPr>
          <p:txBody>
            <a:bodyPr wrap="none" lIns="0" tIns="0" rIns="0" bIns="0" anchor="ctr"/>
            <a:lstStyle/>
            <a:p>
              <a:pPr algn="ctr"/>
              <a:r>
                <a:rPr lang="en-GB" sz="2000" b="0" dirty="0" smtClean="0">
                  <a:solidFill>
                    <a:schemeClr val="bg1"/>
                  </a:solidFill>
                </a:rPr>
                <a:t>Feedback</a:t>
              </a:r>
            </a:p>
            <a:p>
              <a:pPr algn="ctr"/>
              <a:r>
                <a:rPr lang="en-GB" sz="2000" dirty="0" smtClean="0">
                  <a:solidFill>
                    <a:schemeClr val="bg1"/>
                  </a:solidFill>
                </a:rPr>
                <a:t>(to students)</a:t>
              </a:r>
              <a:endParaRPr lang="en-GB" sz="2000" b="0" dirty="0">
                <a:solidFill>
                  <a:schemeClr val="bg1"/>
                </a:solidFill>
              </a:endParaRPr>
            </a:p>
          </p:txBody>
        </p:sp>
      </p:grpSp>
    </p:spTree>
    <p:extLst>
      <p:ext uri="{BB962C8B-B14F-4D97-AF65-F5344CB8AC3E}">
        <p14:creationId xmlns:p14="http://schemas.microsoft.com/office/powerpoint/2010/main" val="58393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2868969" y="687562"/>
            <a:ext cx="8949219" cy="646331"/>
          </a:xfrm>
          <a:prstGeom prst="rect">
            <a:avLst/>
          </a:prstGeom>
          <a:noFill/>
        </p:spPr>
        <p:txBody>
          <a:bodyPr wrap="square" rtlCol="0">
            <a:spAutoFit/>
          </a:bodyPr>
          <a:lstStyle/>
          <a:p>
            <a:r>
              <a:rPr lang="en-GB" sz="3600" dirty="0" smtClean="0">
                <a:solidFill>
                  <a:srgbClr val="EA008F"/>
                </a:solidFill>
              </a:rPr>
              <a:t>What to do with student views or problems</a:t>
            </a:r>
            <a:endParaRPr lang="en-GB" sz="3600" dirty="0">
              <a:solidFill>
                <a:srgbClr val="EA008F"/>
              </a:solidFill>
            </a:endParaRPr>
          </a:p>
        </p:txBody>
      </p:sp>
      <p:pic>
        <p:nvPicPr>
          <p:cNvPr id="9" name="Picture 8"/>
          <p:cNvPicPr>
            <a:picLocks noChangeAspect="1"/>
          </p:cNvPicPr>
          <p:nvPr/>
        </p:nvPicPr>
        <p:blipFill rotWithShape="1">
          <a:blip r:embed="rId3"/>
          <a:srcRect l="16504" t="18182" r="37499" b="6495"/>
          <a:stretch/>
        </p:blipFill>
        <p:spPr>
          <a:xfrm>
            <a:off x="4213653" y="1477205"/>
            <a:ext cx="5535827" cy="5066980"/>
          </a:xfrm>
          <a:prstGeom prst="rect">
            <a:avLst/>
          </a:prstGeom>
        </p:spPr>
      </p:pic>
    </p:spTree>
    <p:extLst>
      <p:ext uri="{BB962C8B-B14F-4D97-AF65-F5344CB8AC3E}">
        <p14:creationId xmlns:p14="http://schemas.microsoft.com/office/powerpoint/2010/main" val="2916595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2950297" y="411074"/>
            <a:ext cx="8334343" cy="707886"/>
          </a:xfrm>
          <a:prstGeom prst="rect">
            <a:avLst/>
          </a:prstGeom>
          <a:solidFill>
            <a:srgbClr val="536270"/>
          </a:solidFill>
          <a:ln>
            <a:noFill/>
          </a:ln>
        </p:spPr>
        <p:txBody>
          <a:bodyPr wrap="square" rtlCol="0">
            <a:spAutoFit/>
          </a:bodyPr>
          <a:lstStyle/>
          <a:p>
            <a:pPr algn="just"/>
            <a:r>
              <a:rPr lang="en-GB" sz="4000" dirty="0" smtClean="0">
                <a:solidFill>
                  <a:srgbClr val="EA008F"/>
                </a:solidFill>
              </a:rPr>
              <a:t>Complaints &amp; Policies and Procedures</a:t>
            </a:r>
            <a:endParaRPr lang="en-GB" sz="4000" dirty="0">
              <a:solidFill>
                <a:srgbClr val="EA008F"/>
              </a:solidFill>
            </a:endParaRPr>
          </a:p>
        </p:txBody>
      </p:sp>
      <p:pic>
        <p:nvPicPr>
          <p:cNvPr id="3" name="Picture 2"/>
          <p:cNvPicPr>
            <a:picLocks noChangeAspect="1"/>
          </p:cNvPicPr>
          <p:nvPr/>
        </p:nvPicPr>
        <p:blipFill rotWithShape="1">
          <a:blip r:embed="rId3"/>
          <a:srcRect l="424" t="9309" r="1722" b="51446"/>
          <a:stretch/>
        </p:blipFill>
        <p:spPr>
          <a:xfrm>
            <a:off x="3059492" y="1278695"/>
            <a:ext cx="8548095" cy="1928421"/>
          </a:xfrm>
          <a:prstGeom prst="rect">
            <a:avLst/>
          </a:prstGeom>
          <a:effectLst>
            <a:glow rad="114300">
              <a:schemeClr val="accent4">
                <a:satMod val="175000"/>
                <a:alpha val="40000"/>
              </a:schemeClr>
            </a:glow>
          </a:effectLst>
        </p:spPr>
      </p:pic>
      <p:sp>
        <p:nvSpPr>
          <p:cNvPr id="4" name="Oval 3"/>
          <p:cNvSpPr/>
          <p:nvPr/>
        </p:nvSpPr>
        <p:spPr>
          <a:xfrm>
            <a:off x="8409816" y="1260001"/>
            <a:ext cx="1233577" cy="421316"/>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4"/>
          <a:srcRect l="44370" t="6712" r="664" b="4461"/>
          <a:stretch/>
        </p:blipFill>
        <p:spPr>
          <a:xfrm>
            <a:off x="147484" y="2314400"/>
            <a:ext cx="4887559" cy="4381368"/>
          </a:xfrm>
          <a:prstGeom prst="rect">
            <a:avLst/>
          </a:prstGeom>
          <a:effectLst>
            <a:glow rad="127000">
              <a:srgbClr val="00B050"/>
            </a:glow>
          </a:effectLst>
        </p:spPr>
      </p:pic>
      <p:sp>
        <p:nvSpPr>
          <p:cNvPr id="8" name="Oval 7"/>
          <p:cNvSpPr/>
          <p:nvPr/>
        </p:nvSpPr>
        <p:spPr>
          <a:xfrm>
            <a:off x="2056673" y="6354461"/>
            <a:ext cx="1711663" cy="223445"/>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srcRect l="3469" t="21698" r="37015" b="34124"/>
          <a:stretch/>
        </p:blipFill>
        <p:spPr>
          <a:xfrm>
            <a:off x="5300823" y="3898526"/>
            <a:ext cx="6781782" cy="2831691"/>
          </a:xfrm>
          <a:prstGeom prst="rect">
            <a:avLst/>
          </a:prstGeom>
          <a:effectLst>
            <a:glow rad="165100">
              <a:srgbClr val="EA008F">
                <a:alpha val="40000"/>
              </a:srgbClr>
            </a:glow>
          </a:effectLst>
        </p:spPr>
      </p:pic>
      <p:pic>
        <p:nvPicPr>
          <p:cNvPr id="10" name="Picture 9"/>
          <p:cNvPicPr>
            <a:picLocks noChangeAspect="1"/>
          </p:cNvPicPr>
          <p:nvPr/>
        </p:nvPicPr>
        <p:blipFill rotWithShape="1">
          <a:blip r:embed="rId6"/>
          <a:srcRect l="68629" t="15483" r="12984" b="62294"/>
          <a:stretch/>
        </p:blipFill>
        <p:spPr>
          <a:xfrm>
            <a:off x="3339334" y="3587059"/>
            <a:ext cx="2489085" cy="1692141"/>
          </a:xfrm>
          <a:prstGeom prst="rect">
            <a:avLst/>
          </a:prstGeom>
          <a:ln>
            <a:noFill/>
          </a:ln>
          <a:effectLst>
            <a:outerShdw blurRad="190500" algn="tl" rotWithShape="0">
              <a:srgbClr val="000000">
                <a:alpha val="70000"/>
              </a:srgbClr>
            </a:outerShdw>
          </a:effectLst>
        </p:spPr>
      </p:pic>
      <p:cxnSp>
        <p:nvCxnSpPr>
          <p:cNvPr id="12" name="Straight Connector 11"/>
          <p:cNvCxnSpPr>
            <a:endCxn id="8" idx="2"/>
          </p:cNvCxnSpPr>
          <p:nvPr/>
        </p:nvCxnSpPr>
        <p:spPr>
          <a:xfrm flipH="1">
            <a:off x="2056673" y="3826886"/>
            <a:ext cx="1279342" cy="2639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771657" y="5298068"/>
            <a:ext cx="1958415" cy="1168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83160" y="5172054"/>
            <a:ext cx="1622325" cy="815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316350" y="1592170"/>
            <a:ext cx="491613" cy="1200329"/>
          </a:xfrm>
          <a:prstGeom prst="rect">
            <a:avLst/>
          </a:prstGeom>
          <a:noFill/>
        </p:spPr>
        <p:txBody>
          <a:bodyPr wrap="square" rtlCol="0">
            <a:spAutoFit/>
          </a:bodyPr>
          <a:lstStyle/>
          <a:p>
            <a:r>
              <a:rPr lang="en-GB" sz="7200" dirty="0" smtClean="0">
                <a:solidFill>
                  <a:srgbClr val="FFFF00"/>
                </a:solidFill>
              </a:rPr>
              <a:t>1</a:t>
            </a:r>
            <a:endParaRPr lang="en-GB" sz="7200" dirty="0">
              <a:solidFill>
                <a:srgbClr val="FFFF00"/>
              </a:solidFill>
            </a:endParaRPr>
          </a:p>
        </p:txBody>
      </p:sp>
      <p:sp>
        <p:nvSpPr>
          <p:cNvPr id="27" name="Rectangle 26"/>
          <p:cNvSpPr/>
          <p:nvPr/>
        </p:nvSpPr>
        <p:spPr>
          <a:xfrm>
            <a:off x="1986231" y="4114042"/>
            <a:ext cx="301686" cy="1200329"/>
          </a:xfrm>
          <a:prstGeom prst="rect">
            <a:avLst/>
          </a:prstGeom>
        </p:spPr>
        <p:txBody>
          <a:bodyPr wrap="square">
            <a:spAutoFit/>
          </a:bodyPr>
          <a:lstStyle/>
          <a:p>
            <a:r>
              <a:rPr lang="en-GB" sz="7200" dirty="0" smtClean="0">
                <a:solidFill>
                  <a:srgbClr val="00B050"/>
                </a:solidFill>
              </a:rPr>
              <a:t>2</a:t>
            </a:r>
            <a:endParaRPr lang="en-GB" sz="7200" dirty="0">
              <a:solidFill>
                <a:srgbClr val="00B050"/>
              </a:solidFill>
            </a:endParaRPr>
          </a:p>
        </p:txBody>
      </p:sp>
      <p:sp>
        <p:nvSpPr>
          <p:cNvPr id="28" name="Rectangle 27"/>
          <p:cNvSpPr/>
          <p:nvPr/>
        </p:nvSpPr>
        <p:spPr>
          <a:xfrm>
            <a:off x="8186911" y="4897222"/>
            <a:ext cx="445811" cy="1200329"/>
          </a:xfrm>
          <a:prstGeom prst="rect">
            <a:avLst/>
          </a:prstGeom>
        </p:spPr>
        <p:txBody>
          <a:bodyPr wrap="square">
            <a:spAutoFit/>
          </a:bodyPr>
          <a:lstStyle/>
          <a:p>
            <a:r>
              <a:rPr lang="en-GB" sz="7200" dirty="0" smtClean="0">
                <a:solidFill>
                  <a:srgbClr val="EA008F"/>
                </a:solidFill>
              </a:rPr>
              <a:t>3</a:t>
            </a:r>
            <a:endParaRPr lang="en-GB" sz="7200" dirty="0">
              <a:solidFill>
                <a:srgbClr val="EA008F"/>
              </a:solidFill>
            </a:endParaRPr>
          </a:p>
        </p:txBody>
      </p:sp>
      <p:cxnSp>
        <p:nvCxnSpPr>
          <p:cNvPr id="30" name="Straight Connector 29"/>
          <p:cNvCxnSpPr/>
          <p:nvPr/>
        </p:nvCxnSpPr>
        <p:spPr>
          <a:xfrm>
            <a:off x="9495086" y="5025042"/>
            <a:ext cx="17796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729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2972485" y="628394"/>
            <a:ext cx="8143932" cy="769441"/>
          </a:xfrm>
          <a:prstGeom prst="rect">
            <a:avLst/>
          </a:prstGeom>
          <a:noFill/>
        </p:spPr>
        <p:txBody>
          <a:bodyPr wrap="square" rtlCol="0">
            <a:spAutoFit/>
          </a:bodyPr>
          <a:lstStyle/>
          <a:p>
            <a:r>
              <a:rPr lang="en-GB" sz="4400" dirty="0" smtClean="0">
                <a:solidFill>
                  <a:srgbClr val="EA008F"/>
                </a:solidFill>
              </a:rPr>
              <a:t>The </a:t>
            </a:r>
            <a:r>
              <a:rPr lang="en-GB" sz="4400" dirty="0" smtClean="0">
                <a:solidFill>
                  <a:srgbClr val="FF0000"/>
                </a:solidFill>
              </a:rPr>
              <a:t>A</a:t>
            </a:r>
            <a:r>
              <a:rPr lang="en-GB" sz="4400" dirty="0" smtClean="0">
                <a:solidFill>
                  <a:srgbClr val="EA008F"/>
                </a:solidFill>
              </a:rPr>
              <a:t>,</a:t>
            </a:r>
            <a:r>
              <a:rPr lang="en-GB" sz="4400" dirty="0" smtClean="0">
                <a:solidFill>
                  <a:srgbClr val="00B0F0"/>
                </a:solidFill>
              </a:rPr>
              <a:t>B</a:t>
            </a:r>
            <a:r>
              <a:rPr lang="en-GB" sz="4400" dirty="0" smtClean="0">
                <a:solidFill>
                  <a:srgbClr val="EA008F"/>
                </a:solidFill>
              </a:rPr>
              <a:t>,</a:t>
            </a:r>
            <a:r>
              <a:rPr lang="en-GB" sz="4400" dirty="0" smtClean="0">
                <a:solidFill>
                  <a:srgbClr val="00B050"/>
                </a:solidFill>
              </a:rPr>
              <a:t>C</a:t>
            </a:r>
            <a:r>
              <a:rPr lang="en-GB" sz="4400" dirty="0" smtClean="0">
                <a:solidFill>
                  <a:srgbClr val="EA008F"/>
                </a:solidFill>
              </a:rPr>
              <a:t>,</a:t>
            </a:r>
            <a:r>
              <a:rPr lang="en-GB" sz="4400" dirty="0" smtClean="0">
                <a:solidFill>
                  <a:srgbClr val="FFC000"/>
                </a:solidFill>
              </a:rPr>
              <a:t>D</a:t>
            </a:r>
            <a:r>
              <a:rPr lang="en-GB" sz="4400" dirty="0" smtClean="0">
                <a:solidFill>
                  <a:srgbClr val="EA008F"/>
                </a:solidFill>
              </a:rPr>
              <a:t> of Effective Feedback</a:t>
            </a:r>
            <a:endParaRPr lang="en-GB" sz="4400" dirty="0">
              <a:solidFill>
                <a:srgbClr val="EA008F"/>
              </a:solidFill>
            </a:endParaRPr>
          </a:p>
        </p:txBody>
      </p:sp>
      <p:pic>
        <p:nvPicPr>
          <p:cNvPr id="9" name="Picture 2" descr="W:\NDS\Communications\Images &amp; Graphics\CRT\Effective feed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257" y="1526991"/>
            <a:ext cx="7509799" cy="498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2940382" y="794615"/>
            <a:ext cx="8334343" cy="769441"/>
          </a:xfrm>
          <a:prstGeom prst="rect">
            <a:avLst/>
          </a:prstGeom>
          <a:solidFill>
            <a:srgbClr val="536270"/>
          </a:solidFill>
          <a:ln>
            <a:noFill/>
          </a:ln>
        </p:spPr>
        <p:txBody>
          <a:bodyPr wrap="square" rtlCol="0">
            <a:spAutoFit/>
          </a:bodyPr>
          <a:lstStyle/>
          <a:p>
            <a:pPr algn="just"/>
            <a:r>
              <a:rPr lang="en-GB" sz="4400" dirty="0" smtClean="0">
                <a:solidFill>
                  <a:schemeClr val="bg1"/>
                </a:solidFill>
              </a:rPr>
              <a:t>A</a:t>
            </a:r>
            <a:r>
              <a:rPr lang="en-GB" sz="4400" dirty="0" smtClean="0">
                <a:solidFill>
                  <a:srgbClr val="EA008F"/>
                </a:solidFill>
              </a:rPr>
              <a:t> is for </a:t>
            </a:r>
            <a:r>
              <a:rPr lang="en-GB" sz="4400" dirty="0" smtClean="0">
                <a:solidFill>
                  <a:schemeClr val="bg1"/>
                </a:solidFill>
              </a:rPr>
              <a:t>A</a:t>
            </a:r>
            <a:r>
              <a:rPr lang="en-GB" sz="4400" dirty="0" smtClean="0">
                <a:solidFill>
                  <a:srgbClr val="EA008F"/>
                </a:solidFill>
              </a:rPr>
              <a:t>ccuracy</a:t>
            </a:r>
            <a:endParaRPr lang="en-GB" sz="4400" dirty="0">
              <a:solidFill>
                <a:srgbClr val="EA008F"/>
              </a:solidFill>
            </a:endParaRPr>
          </a:p>
        </p:txBody>
      </p:sp>
      <p:sp>
        <p:nvSpPr>
          <p:cNvPr id="4" name="TextBox 3"/>
          <p:cNvSpPr txBox="1"/>
          <p:nvPr/>
        </p:nvSpPr>
        <p:spPr>
          <a:xfrm>
            <a:off x="431322" y="3045125"/>
            <a:ext cx="10843404" cy="1077218"/>
          </a:xfrm>
          <a:prstGeom prst="rect">
            <a:avLst/>
          </a:prstGeom>
          <a:noFill/>
        </p:spPr>
        <p:txBody>
          <a:bodyPr wrap="square" rtlCol="0">
            <a:spAutoFit/>
          </a:bodyPr>
          <a:lstStyle/>
          <a:p>
            <a:r>
              <a:rPr lang="en-GB" sz="3200" dirty="0" smtClean="0">
                <a:solidFill>
                  <a:srgbClr val="FFD317"/>
                </a:solidFill>
              </a:rPr>
              <a:t>I have spoken to some of my class and we think that there is not enough practical work on the x module.</a:t>
            </a:r>
            <a:endParaRPr lang="en-GB" sz="3200" dirty="0">
              <a:solidFill>
                <a:srgbClr val="FFD317"/>
              </a:solidFill>
            </a:endParaRPr>
          </a:p>
        </p:txBody>
      </p:sp>
      <p:sp>
        <p:nvSpPr>
          <p:cNvPr id="3" name="TextBox 2"/>
          <p:cNvSpPr txBox="1"/>
          <p:nvPr/>
        </p:nvSpPr>
        <p:spPr>
          <a:xfrm>
            <a:off x="431322" y="4270075"/>
            <a:ext cx="10843403" cy="1569660"/>
          </a:xfrm>
          <a:prstGeom prst="rect">
            <a:avLst/>
          </a:prstGeom>
          <a:noFill/>
        </p:spPr>
        <p:txBody>
          <a:bodyPr wrap="square" rtlCol="0">
            <a:spAutoFit/>
          </a:bodyPr>
          <a:lstStyle/>
          <a:p>
            <a:r>
              <a:rPr lang="en-GB" sz="3200" dirty="0" smtClean="0">
                <a:solidFill>
                  <a:schemeClr val="bg1">
                    <a:lumMod val="95000"/>
                  </a:schemeClr>
                </a:solidFill>
              </a:rPr>
              <a:t>I have had a discussion with my class and we agreed by a show of hands 18/21 that there is not enough practical work on the x module.</a:t>
            </a:r>
            <a:endParaRPr lang="en-GB" sz="3200" dirty="0">
              <a:solidFill>
                <a:schemeClr val="bg1">
                  <a:lumMod val="95000"/>
                </a:schemeClr>
              </a:solidFill>
            </a:endParaRPr>
          </a:p>
        </p:txBody>
      </p:sp>
    </p:spTree>
    <p:extLst>
      <p:ext uri="{BB962C8B-B14F-4D97-AF65-F5344CB8AC3E}">
        <p14:creationId xmlns:p14="http://schemas.microsoft.com/office/powerpoint/2010/main" val="1605557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2940382" y="794615"/>
            <a:ext cx="8334343" cy="769441"/>
          </a:xfrm>
          <a:prstGeom prst="rect">
            <a:avLst/>
          </a:prstGeom>
          <a:solidFill>
            <a:srgbClr val="536270"/>
          </a:solidFill>
          <a:ln>
            <a:noFill/>
          </a:ln>
        </p:spPr>
        <p:txBody>
          <a:bodyPr wrap="square" rtlCol="0">
            <a:spAutoFit/>
          </a:bodyPr>
          <a:lstStyle/>
          <a:p>
            <a:pPr algn="just"/>
            <a:r>
              <a:rPr lang="en-GB" sz="4400" dirty="0">
                <a:solidFill>
                  <a:schemeClr val="bg1"/>
                </a:solidFill>
              </a:rPr>
              <a:t>B</a:t>
            </a:r>
            <a:r>
              <a:rPr lang="en-GB" sz="4400" dirty="0" smtClean="0">
                <a:solidFill>
                  <a:srgbClr val="EA008F"/>
                </a:solidFill>
              </a:rPr>
              <a:t> is for </a:t>
            </a:r>
            <a:r>
              <a:rPr lang="en-GB" sz="4400" dirty="0" smtClean="0">
                <a:solidFill>
                  <a:schemeClr val="bg1"/>
                </a:solidFill>
              </a:rPr>
              <a:t>B</a:t>
            </a:r>
            <a:r>
              <a:rPr lang="en-GB" sz="4400" dirty="0" smtClean="0">
                <a:solidFill>
                  <a:srgbClr val="EA008F"/>
                </a:solidFill>
              </a:rPr>
              <a:t>alanced</a:t>
            </a:r>
            <a:endParaRPr lang="en-GB" sz="4400" dirty="0">
              <a:solidFill>
                <a:srgbClr val="EA008F"/>
              </a:solidFill>
            </a:endParaRPr>
          </a:p>
        </p:txBody>
      </p:sp>
      <p:sp>
        <p:nvSpPr>
          <p:cNvPr id="4" name="TextBox 3"/>
          <p:cNvSpPr txBox="1"/>
          <p:nvPr/>
        </p:nvSpPr>
        <p:spPr>
          <a:xfrm>
            <a:off x="431322" y="3045125"/>
            <a:ext cx="10843404"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FFD317"/>
                </a:solidFill>
              </a:rPr>
              <a:t>The whole course is really not well put together and the assessments don’t fit well with the teaching.</a:t>
            </a:r>
            <a:endParaRPr lang="en-GB" sz="2800" dirty="0">
              <a:solidFill>
                <a:srgbClr val="FFD317"/>
              </a:solidFill>
            </a:endParaRPr>
          </a:p>
        </p:txBody>
      </p:sp>
      <p:sp>
        <p:nvSpPr>
          <p:cNvPr id="3" name="TextBox 2"/>
          <p:cNvSpPr txBox="1"/>
          <p:nvPr/>
        </p:nvSpPr>
        <p:spPr>
          <a:xfrm>
            <a:off x="431322" y="4140679"/>
            <a:ext cx="10843403"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chemeClr val="bg1">
                    <a:lumMod val="95000"/>
                  </a:schemeClr>
                </a:solidFill>
              </a:rPr>
              <a:t>While most elements of the course are taught well, are interesting and understandable it would be helpful to have more practical work to back up the theory. Practical assessments would also help us feel confident that we can perform the tasks well. </a:t>
            </a:r>
            <a:endParaRPr lang="en-GB" sz="2800" dirty="0">
              <a:solidFill>
                <a:schemeClr val="bg1">
                  <a:lumMod val="95000"/>
                </a:schemeClr>
              </a:solidFill>
            </a:endParaRPr>
          </a:p>
        </p:txBody>
      </p:sp>
    </p:spTree>
    <p:extLst>
      <p:ext uri="{BB962C8B-B14F-4D97-AF65-F5344CB8AC3E}">
        <p14:creationId xmlns:p14="http://schemas.microsoft.com/office/powerpoint/2010/main" val="100409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Box 3"/>
          <p:cNvSpPr txBox="1"/>
          <p:nvPr/>
        </p:nvSpPr>
        <p:spPr>
          <a:xfrm>
            <a:off x="2966261" y="892670"/>
            <a:ext cx="7980660" cy="830997"/>
          </a:xfrm>
          <a:prstGeom prst="rect">
            <a:avLst/>
          </a:prstGeom>
          <a:solidFill>
            <a:srgbClr val="536270"/>
          </a:solidFill>
          <a:ln>
            <a:noFill/>
          </a:ln>
        </p:spPr>
        <p:txBody>
          <a:bodyPr wrap="square" rtlCol="0">
            <a:spAutoFit/>
          </a:bodyPr>
          <a:lstStyle/>
          <a:p>
            <a:pPr algn="just"/>
            <a:r>
              <a:rPr lang="en-GB" sz="4800" dirty="0" smtClean="0">
                <a:solidFill>
                  <a:srgbClr val="EA008F"/>
                </a:solidFill>
              </a:rPr>
              <a:t>Learning outcomes for today</a:t>
            </a:r>
            <a:endParaRPr lang="en-GB" sz="4800" dirty="0">
              <a:solidFill>
                <a:srgbClr val="EA008F"/>
              </a:solidFill>
            </a:endParaRPr>
          </a:p>
        </p:txBody>
      </p:sp>
      <p:sp>
        <p:nvSpPr>
          <p:cNvPr id="5" name="TextBox 4"/>
          <p:cNvSpPr txBox="1"/>
          <p:nvPr/>
        </p:nvSpPr>
        <p:spPr>
          <a:xfrm>
            <a:off x="2966260" y="1723667"/>
            <a:ext cx="7143800" cy="4524315"/>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smtClean="0">
                <a:solidFill>
                  <a:schemeClr val="bg1">
                    <a:lumMod val="95000"/>
                  </a:schemeClr>
                </a:solidFill>
              </a:rPr>
              <a:t>Develop your understanding of the Student Rep role and describe the work involved in being a </a:t>
            </a:r>
            <a:r>
              <a:rPr lang="en-GB" sz="3200" dirty="0">
                <a:solidFill>
                  <a:schemeClr val="bg1">
                    <a:lumMod val="95000"/>
                  </a:schemeClr>
                </a:solidFill>
              </a:rPr>
              <a:t>Student Rep </a:t>
            </a:r>
            <a:endParaRPr lang="en-GB" sz="1000" dirty="0" smtClean="0">
              <a:solidFill>
                <a:schemeClr val="bg1">
                  <a:lumMod val="95000"/>
                </a:schemeClr>
              </a:solidFill>
            </a:endParaRPr>
          </a:p>
          <a:p>
            <a:pPr marL="457200" indent="-457200" algn="just">
              <a:buFont typeface="Arial" panose="020B0604020202020204" pitchFamily="34" charset="0"/>
              <a:buChar char="•"/>
            </a:pPr>
            <a:r>
              <a:rPr lang="en-GB" sz="3200" dirty="0" smtClean="0">
                <a:solidFill>
                  <a:schemeClr val="bg1">
                    <a:lumMod val="95000"/>
                  </a:schemeClr>
                </a:solidFill>
              </a:rPr>
              <a:t>Discuss the student learning experience and explore how you can use it to assist you in your work as a </a:t>
            </a:r>
            <a:r>
              <a:rPr lang="en-GB" sz="3200" dirty="0">
                <a:solidFill>
                  <a:schemeClr val="bg1">
                    <a:lumMod val="95000"/>
                  </a:schemeClr>
                </a:solidFill>
              </a:rPr>
              <a:t>Student Rep </a:t>
            </a:r>
            <a:endParaRPr lang="en-GB" sz="1000" dirty="0" smtClean="0">
              <a:solidFill>
                <a:schemeClr val="bg1">
                  <a:lumMod val="95000"/>
                </a:schemeClr>
              </a:solidFill>
            </a:endParaRPr>
          </a:p>
          <a:p>
            <a:pPr marL="457200" indent="-457200" algn="just">
              <a:buFont typeface="Arial" panose="020B0604020202020204" pitchFamily="34" charset="0"/>
              <a:buChar char="•"/>
            </a:pPr>
            <a:r>
              <a:rPr lang="en-GB" sz="3200" dirty="0" smtClean="0">
                <a:solidFill>
                  <a:schemeClr val="bg1">
                    <a:lumMod val="95000"/>
                  </a:schemeClr>
                </a:solidFill>
              </a:rPr>
              <a:t>Develop some of the skills you will use as </a:t>
            </a:r>
            <a:r>
              <a:rPr lang="en-GB" sz="3200" dirty="0">
                <a:solidFill>
                  <a:schemeClr val="bg1">
                    <a:lumMod val="95000"/>
                  </a:schemeClr>
                </a:solidFill>
              </a:rPr>
              <a:t>Student Rep </a:t>
            </a:r>
          </a:p>
        </p:txBody>
      </p:sp>
    </p:spTree>
    <p:extLst>
      <p:ext uri="{BB962C8B-B14F-4D97-AF65-F5344CB8AC3E}">
        <p14:creationId xmlns:p14="http://schemas.microsoft.com/office/powerpoint/2010/main" val="2861860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2940382" y="794615"/>
            <a:ext cx="8334343" cy="769441"/>
          </a:xfrm>
          <a:prstGeom prst="rect">
            <a:avLst/>
          </a:prstGeom>
          <a:solidFill>
            <a:srgbClr val="536270"/>
          </a:solidFill>
          <a:ln>
            <a:noFill/>
          </a:ln>
        </p:spPr>
        <p:txBody>
          <a:bodyPr wrap="square" rtlCol="0">
            <a:spAutoFit/>
          </a:bodyPr>
          <a:lstStyle/>
          <a:p>
            <a:pPr algn="just"/>
            <a:r>
              <a:rPr lang="en-GB" sz="4400" dirty="0" smtClean="0">
                <a:solidFill>
                  <a:schemeClr val="bg1"/>
                </a:solidFill>
              </a:rPr>
              <a:t>C</a:t>
            </a:r>
            <a:r>
              <a:rPr lang="en-GB" sz="4400" dirty="0" smtClean="0">
                <a:solidFill>
                  <a:srgbClr val="EA008F"/>
                </a:solidFill>
              </a:rPr>
              <a:t> is for </a:t>
            </a:r>
            <a:r>
              <a:rPr lang="en-GB" sz="4400" dirty="0" smtClean="0">
                <a:solidFill>
                  <a:schemeClr val="bg1"/>
                </a:solidFill>
              </a:rPr>
              <a:t>C</a:t>
            </a:r>
            <a:r>
              <a:rPr lang="en-GB" sz="4400" dirty="0" smtClean="0">
                <a:solidFill>
                  <a:srgbClr val="EA008F"/>
                </a:solidFill>
              </a:rPr>
              <a:t>onstructive</a:t>
            </a:r>
            <a:endParaRPr lang="en-GB" sz="4400" dirty="0">
              <a:solidFill>
                <a:srgbClr val="EA008F"/>
              </a:solidFill>
            </a:endParaRPr>
          </a:p>
        </p:txBody>
      </p:sp>
      <p:sp>
        <p:nvSpPr>
          <p:cNvPr id="4" name="TextBox 3"/>
          <p:cNvSpPr txBox="1"/>
          <p:nvPr/>
        </p:nvSpPr>
        <p:spPr>
          <a:xfrm>
            <a:off x="431322" y="3045125"/>
            <a:ext cx="10843404"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rgbClr val="FFD317"/>
                </a:solidFill>
              </a:rPr>
              <a:t>As a class we never know what we are supposed to be doing from week to week in our x module classes.</a:t>
            </a:r>
            <a:endParaRPr lang="en-GB" sz="3200" dirty="0">
              <a:solidFill>
                <a:srgbClr val="FFD317"/>
              </a:solidFill>
            </a:endParaRPr>
          </a:p>
        </p:txBody>
      </p:sp>
      <p:sp>
        <p:nvSpPr>
          <p:cNvPr id="3" name="TextBox 2"/>
          <p:cNvSpPr txBox="1"/>
          <p:nvPr/>
        </p:nvSpPr>
        <p:spPr>
          <a:xfrm>
            <a:off x="431322" y="4270075"/>
            <a:ext cx="10843403"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lumMod val="95000"/>
                  </a:schemeClr>
                </a:solidFill>
              </a:rPr>
              <a:t>The class are keen to have a plan of work and assessments given to us at the beginning of each semester in our x module classes. </a:t>
            </a:r>
            <a:endParaRPr lang="en-GB" sz="3200" dirty="0">
              <a:solidFill>
                <a:schemeClr val="bg1">
                  <a:lumMod val="95000"/>
                </a:schemeClr>
              </a:solidFill>
            </a:endParaRPr>
          </a:p>
        </p:txBody>
      </p:sp>
    </p:spTree>
    <p:extLst>
      <p:ext uri="{BB962C8B-B14F-4D97-AF65-F5344CB8AC3E}">
        <p14:creationId xmlns:p14="http://schemas.microsoft.com/office/powerpoint/2010/main" val="3557836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2940382" y="794615"/>
            <a:ext cx="8334343" cy="769441"/>
          </a:xfrm>
          <a:prstGeom prst="rect">
            <a:avLst/>
          </a:prstGeom>
          <a:solidFill>
            <a:srgbClr val="536270"/>
          </a:solidFill>
          <a:ln>
            <a:noFill/>
          </a:ln>
        </p:spPr>
        <p:txBody>
          <a:bodyPr wrap="square" rtlCol="0">
            <a:spAutoFit/>
          </a:bodyPr>
          <a:lstStyle/>
          <a:p>
            <a:pPr algn="just"/>
            <a:r>
              <a:rPr lang="en-GB" sz="4400" dirty="0" smtClean="0">
                <a:solidFill>
                  <a:schemeClr val="bg1"/>
                </a:solidFill>
              </a:rPr>
              <a:t>D</a:t>
            </a:r>
            <a:r>
              <a:rPr lang="en-GB" sz="4400" dirty="0" smtClean="0">
                <a:solidFill>
                  <a:srgbClr val="EA008F"/>
                </a:solidFill>
              </a:rPr>
              <a:t> is for </a:t>
            </a:r>
            <a:r>
              <a:rPr lang="en-GB" sz="4400" dirty="0" smtClean="0">
                <a:solidFill>
                  <a:schemeClr val="bg1"/>
                </a:solidFill>
              </a:rPr>
              <a:t>D</a:t>
            </a:r>
            <a:r>
              <a:rPr lang="en-GB" sz="4400" dirty="0" smtClean="0">
                <a:solidFill>
                  <a:srgbClr val="EA008F"/>
                </a:solidFill>
              </a:rPr>
              <a:t>epersonalised</a:t>
            </a:r>
            <a:endParaRPr lang="en-GB" sz="4400" dirty="0">
              <a:solidFill>
                <a:srgbClr val="EA008F"/>
              </a:solidFill>
            </a:endParaRPr>
          </a:p>
        </p:txBody>
      </p:sp>
      <p:sp>
        <p:nvSpPr>
          <p:cNvPr id="4" name="TextBox 3"/>
          <p:cNvSpPr txBox="1"/>
          <p:nvPr/>
        </p:nvSpPr>
        <p:spPr>
          <a:xfrm>
            <a:off x="431321" y="2743333"/>
            <a:ext cx="10843404"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rgbClr val="FFD317"/>
                </a:solidFill>
              </a:rPr>
              <a:t>After discussion with the class we want to tell you that Mr Smith is a terrible tutor who never gives assessments back on time. </a:t>
            </a:r>
            <a:endParaRPr lang="en-GB" sz="3200" dirty="0">
              <a:solidFill>
                <a:srgbClr val="FFD317"/>
              </a:solidFill>
            </a:endParaRPr>
          </a:p>
        </p:txBody>
      </p:sp>
      <p:sp>
        <p:nvSpPr>
          <p:cNvPr id="3" name="TextBox 2"/>
          <p:cNvSpPr txBox="1"/>
          <p:nvPr/>
        </p:nvSpPr>
        <p:spPr>
          <a:xfrm>
            <a:off x="431322" y="4614785"/>
            <a:ext cx="10843403" cy="1569660"/>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bg1">
                    <a:lumMod val="95000"/>
                  </a:schemeClr>
                </a:solidFill>
              </a:rPr>
              <a:t>After discussion with the class we want to say that the return of assessments in our x module classes is always too late to enable us to learn from our mistakes for the next assessment. </a:t>
            </a:r>
            <a:endParaRPr lang="en-GB" sz="3200" dirty="0">
              <a:solidFill>
                <a:schemeClr val="bg1">
                  <a:lumMod val="95000"/>
                </a:schemeClr>
              </a:solidFill>
            </a:endParaRPr>
          </a:p>
        </p:txBody>
      </p:sp>
    </p:spTree>
    <p:extLst>
      <p:ext uri="{BB962C8B-B14F-4D97-AF65-F5344CB8AC3E}">
        <p14:creationId xmlns:p14="http://schemas.microsoft.com/office/powerpoint/2010/main" val="3756519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nvGrpSpPr>
          <p:cNvPr id="10" name="Group 9"/>
          <p:cNvGrpSpPr/>
          <p:nvPr/>
        </p:nvGrpSpPr>
        <p:grpSpPr>
          <a:xfrm>
            <a:off x="5648324" y="1109590"/>
            <a:ext cx="2895601" cy="5066980"/>
            <a:chOff x="8220074" y="1481065"/>
            <a:chExt cx="2895601" cy="5066980"/>
          </a:xfrm>
        </p:grpSpPr>
        <p:pic>
          <p:nvPicPr>
            <p:cNvPr id="11" name="Picture 10"/>
            <p:cNvPicPr>
              <a:picLocks noChangeAspect="1"/>
            </p:cNvPicPr>
            <p:nvPr/>
          </p:nvPicPr>
          <p:blipFill rotWithShape="1">
            <a:blip r:embed="rId3"/>
            <a:srcRect l="59856" t="18182" r="16085" b="6495"/>
            <a:stretch/>
          </p:blipFill>
          <p:spPr>
            <a:xfrm>
              <a:off x="8220074" y="1481065"/>
              <a:ext cx="2895601" cy="5066980"/>
            </a:xfrm>
            <a:prstGeom prst="rect">
              <a:avLst/>
            </a:prstGeom>
          </p:spPr>
        </p:pic>
        <p:sp>
          <p:nvSpPr>
            <p:cNvPr id="12" name="TextBox 11"/>
            <p:cNvSpPr txBox="1"/>
            <p:nvPr/>
          </p:nvSpPr>
          <p:spPr>
            <a:xfrm>
              <a:off x="8790317" y="2924355"/>
              <a:ext cx="1777041" cy="250165"/>
            </a:xfrm>
            <a:prstGeom prst="rect">
              <a:avLst/>
            </a:prstGeom>
            <a:solidFill>
              <a:srgbClr val="CC66FF"/>
            </a:solidFill>
          </p:spPr>
          <p:txBody>
            <a:bodyPr wrap="square" rtlCol="0">
              <a:spAutoFit/>
            </a:bodyPr>
            <a:lstStyle/>
            <a:p>
              <a:endParaRPr lang="en-GB" sz="800" dirty="0"/>
            </a:p>
          </p:txBody>
        </p:sp>
      </p:grpSp>
    </p:spTree>
    <p:extLst>
      <p:ext uri="{BB962C8B-B14F-4D97-AF65-F5344CB8AC3E}">
        <p14:creationId xmlns:p14="http://schemas.microsoft.com/office/powerpoint/2010/main" val="4167948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5132977" y="735621"/>
            <a:ext cx="3765218" cy="769441"/>
          </a:xfrm>
          <a:prstGeom prst="rect">
            <a:avLst/>
          </a:prstGeom>
          <a:solidFill>
            <a:srgbClr val="536270"/>
          </a:solidFill>
          <a:ln>
            <a:noFill/>
          </a:ln>
        </p:spPr>
        <p:txBody>
          <a:bodyPr wrap="square" rtlCol="0">
            <a:spAutoFit/>
          </a:bodyPr>
          <a:lstStyle/>
          <a:p>
            <a:pPr algn="just"/>
            <a:r>
              <a:rPr lang="en-GB" sz="4400" dirty="0" smtClean="0">
                <a:solidFill>
                  <a:srgbClr val="EA008F"/>
                </a:solidFill>
              </a:rPr>
              <a:t>Safeguarding</a:t>
            </a:r>
            <a:endParaRPr lang="en-GB" sz="4400" dirty="0">
              <a:solidFill>
                <a:srgbClr val="EA008F"/>
              </a:solidFill>
            </a:endParaRPr>
          </a:p>
        </p:txBody>
      </p:sp>
      <p:sp>
        <p:nvSpPr>
          <p:cNvPr id="8" name="TextBox 7"/>
          <p:cNvSpPr txBox="1"/>
          <p:nvPr/>
        </p:nvSpPr>
        <p:spPr>
          <a:xfrm>
            <a:off x="2989005" y="1897393"/>
            <a:ext cx="8524569" cy="3785652"/>
          </a:xfrm>
          <a:prstGeom prst="rect">
            <a:avLst/>
          </a:prstGeom>
          <a:noFill/>
        </p:spPr>
        <p:txBody>
          <a:bodyPr wrap="square" rtlCol="0">
            <a:spAutoFit/>
          </a:bodyPr>
          <a:lstStyle/>
          <a:p>
            <a:pPr marL="285750" indent="-285750">
              <a:buFont typeface="Arial" panose="020B0604020202020204" pitchFamily="34" charset="0"/>
              <a:buChar char="•"/>
            </a:pPr>
            <a:r>
              <a:rPr lang="en-GB" sz="4000" dirty="0" smtClean="0">
                <a:solidFill>
                  <a:schemeClr val="bg1">
                    <a:lumMod val="95000"/>
                  </a:schemeClr>
                </a:solidFill>
              </a:rPr>
              <a:t>What is it and what part do you play?</a:t>
            </a:r>
          </a:p>
          <a:p>
            <a:endParaRPr lang="en-GB" sz="4000" dirty="0" smtClean="0">
              <a:solidFill>
                <a:schemeClr val="bg1">
                  <a:lumMod val="95000"/>
                </a:schemeClr>
              </a:solidFill>
            </a:endParaRPr>
          </a:p>
          <a:p>
            <a:pPr marL="285750" indent="-285750">
              <a:buFont typeface="Arial" panose="020B0604020202020204" pitchFamily="34" charset="0"/>
              <a:buChar char="•"/>
            </a:pPr>
            <a:r>
              <a:rPr lang="en-GB" sz="4000" dirty="0" smtClean="0">
                <a:solidFill>
                  <a:schemeClr val="bg1">
                    <a:lumMod val="95000"/>
                  </a:schemeClr>
                </a:solidFill>
              </a:rPr>
              <a:t>Can I promise confidentiality?</a:t>
            </a:r>
          </a:p>
          <a:p>
            <a:endParaRPr lang="en-GB" sz="4000" dirty="0" smtClean="0">
              <a:solidFill>
                <a:schemeClr val="bg1">
                  <a:lumMod val="95000"/>
                </a:schemeClr>
              </a:solidFill>
            </a:endParaRPr>
          </a:p>
          <a:p>
            <a:pPr marL="285750" indent="-285750">
              <a:buFont typeface="Arial" panose="020B0604020202020204" pitchFamily="34" charset="0"/>
              <a:buChar char="•"/>
            </a:pPr>
            <a:r>
              <a:rPr lang="en-GB" sz="4000" dirty="0" smtClean="0">
                <a:solidFill>
                  <a:schemeClr val="bg1">
                    <a:lumMod val="95000"/>
                  </a:schemeClr>
                </a:solidFill>
              </a:rPr>
              <a:t>Where can I get help?</a:t>
            </a:r>
          </a:p>
          <a:p>
            <a:endParaRPr lang="en-GB" sz="4000" dirty="0">
              <a:solidFill>
                <a:schemeClr val="bg1">
                  <a:lumMod val="95000"/>
                </a:schemeClr>
              </a:solidFill>
            </a:endParaRPr>
          </a:p>
        </p:txBody>
      </p:sp>
      <p:sp>
        <p:nvSpPr>
          <p:cNvPr id="9" name="TextBox 8"/>
          <p:cNvSpPr txBox="1"/>
          <p:nvPr/>
        </p:nvSpPr>
        <p:spPr>
          <a:xfrm>
            <a:off x="2350180" y="5456902"/>
            <a:ext cx="9330812" cy="769441"/>
          </a:xfrm>
          <a:prstGeom prst="rect">
            <a:avLst/>
          </a:prstGeom>
          <a:noFill/>
        </p:spPr>
        <p:txBody>
          <a:bodyPr wrap="square" rtlCol="0">
            <a:spAutoFit/>
          </a:bodyPr>
          <a:lstStyle/>
          <a:p>
            <a:r>
              <a:rPr lang="en-GB" sz="4400" dirty="0">
                <a:solidFill>
                  <a:srgbClr val="FFD317"/>
                </a:solidFill>
              </a:rPr>
              <a:t>Speak to your tutor or call 252 3733</a:t>
            </a:r>
          </a:p>
        </p:txBody>
      </p:sp>
    </p:spTree>
    <p:extLst>
      <p:ext uri="{BB962C8B-B14F-4D97-AF65-F5344CB8AC3E}">
        <p14:creationId xmlns:p14="http://schemas.microsoft.com/office/powerpoint/2010/main" val="1845801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3" name="Rectangle 2"/>
          <p:cNvSpPr/>
          <p:nvPr/>
        </p:nvSpPr>
        <p:spPr>
          <a:xfrm>
            <a:off x="3104561" y="667222"/>
            <a:ext cx="8697798" cy="4093428"/>
          </a:xfrm>
          <a:prstGeom prst="rect">
            <a:avLst/>
          </a:prstGeom>
        </p:spPr>
        <p:txBody>
          <a:bodyPr wrap="square">
            <a:spAutoFit/>
          </a:bodyPr>
          <a:lstStyle/>
          <a:p>
            <a:endParaRPr lang="en-GB" sz="3200" b="1" dirty="0" smtClean="0">
              <a:solidFill>
                <a:srgbClr val="FFD41D"/>
              </a:solidFill>
            </a:endParaRPr>
          </a:p>
          <a:p>
            <a:r>
              <a:rPr lang="en-GB" sz="3200" b="1" dirty="0" smtClean="0">
                <a:solidFill>
                  <a:srgbClr val="FFD41D"/>
                </a:solidFill>
              </a:rPr>
              <a:t>Rep </a:t>
            </a:r>
            <a:r>
              <a:rPr lang="en-GB" sz="3200" b="1" dirty="0">
                <a:solidFill>
                  <a:srgbClr val="FFD41D"/>
                </a:solidFill>
              </a:rPr>
              <a:t>Conferences</a:t>
            </a:r>
          </a:p>
          <a:p>
            <a:r>
              <a:rPr lang="en-GB" sz="2800" dirty="0">
                <a:solidFill>
                  <a:schemeClr val="bg1">
                    <a:lumMod val="95000"/>
                  </a:schemeClr>
                </a:solidFill>
              </a:rPr>
              <a:t>Big events attended by all Reps giving everybody an opportunity </a:t>
            </a:r>
            <a:r>
              <a:rPr lang="en-GB" sz="2800" dirty="0" smtClean="0">
                <a:solidFill>
                  <a:schemeClr val="bg1">
                    <a:lumMod val="95000"/>
                  </a:schemeClr>
                </a:solidFill>
              </a:rPr>
              <a:t>to </a:t>
            </a:r>
            <a:r>
              <a:rPr lang="en-GB" sz="2800" dirty="0">
                <a:solidFill>
                  <a:schemeClr val="bg1">
                    <a:lumMod val="95000"/>
                  </a:schemeClr>
                </a:solidFill>
              </a:rPr>
              <a:t>have a say and discuss life at College. These will be organised by the Students’ Union and attended by College managers </a:t>
            </a:r>
            <a:r>
              <a:rPr lang="en-GB" sz="2800" dirty="0" smtClean="0">
                <a:solidFill>
                  <a:schemeClr val="bg1">
                    <a:lumMod val="95000"/>
                  </a:schemeClr>
                </a:solidFill>
              </a:rPr>
              <a:t>too.</a:t>
            </a:r>
          </a:p>
          <a:p>
            <a:endParaRPr lang="en-GB" sz="2800" dirty="0" smtClean="0">
              <a:solidFill>
                <a:schemeClr val="bg1">
                  <a:lumMod val="95000"/>
                </a:schemeClr>
              </a:solidFill>
            </a:endParaRPr>
          </a:p>
          <a:p>
            <a:r>
              <a:rPr lang="en-GB" sz="2800" dirty="0" smtClean="0">
                <a:solidFill>
                  <a:schemeClr val="bg1">
                    <a:lumMod val="95000"/>
                  </a:schemeClr>
                </a:solidFill>
              </a:rPr>
              <a:t>19</a:t>
            </a:r>
            <a:r>
              <a:rPr lang="en-GB" sz="2800" baseline="30000" dirty="0" smtClean="0">
                <a:solidFill>
                  <a:schemeClr val="bg1">
                    <a:lumMod val="95000"/>
                  </a:schemeClr>
                </a:solidFill>
              </a:rPr>
              <a:t>th</a:t>
            </a:r>
            <a:r>
              <a:rPr lang="en-GB" sz="2800" dirty="0" smtClean="0">
                <a:solidFill>
                  <a:schemeClr val="bg1">
                    <a:lumMod val="95000"/>
                  </a:schemeClr>
                </a:solidFill>
              </a:rPr>
              <a:t> October 2018, 18</a:t>
            </a:r>
            <a:r>
              <a:rPr lang="en-GB" sz="2800" baseline="30000" dirty="0" smtClean="0">
                <a:solidFill>
                  <a:schemeClr val="bg1">
                    <a:lumMod val="95000"/>
                  </a:schemeClr>
                </a:solidFill>
              </a:rPr>
              <a:t>th</a:t>
            </a:r>
            <a:r>
              <a:rPr lang="en-GB" sz="2800" dirty="0" smtClean="0">
                <a:solidFill>
                  <a:schemeClr val="bg1">
                    <a:lumMod val="95000"/>
                  </a:schemeClr>
                </a:solidFill>
              </a:rPr>
              <a:t> January 2019, 3</a:t>
            </a:r>
            <a:r>
              <a:rPr lang="en-GB" sz="2800" baseline="30000" dirty="0" smtClean="0">
                <a:solidFill>
                  <a:schemeClr val="bg1">
                    <a:lumMod val="95000"/>
                  </a:schemeClr>
                </a:solidFill>
              </a:rPr>
              <a:t>rd</a:t>
            </a:r>
            <a:r>
              <a:rPr lang="en-GB" sz="2800" dirty="0" smtClean="0">
                <a:solidFill>
                  <a:schemeClr val="bg1">
                    <a:lumMod val="95000"/>
                  </a:schemeClr>
                </a:solidFill>
              </a:rPr>
              <a:t> April 2019</a:t>
            </a:r>
          </a:p>
          <a:p>
            <a:endParaRPr lang="en-GB" sz="2800" dirty="0">
              <a:solidFill>
                <a:schemeClr val="bg1">
                  <a:lumMod val="95000"/>
                </a:schemeClr>
              </a:solidFill>
            </a:endParaRPr>
          </a:p>
        </p:txBody>
      </p:sp>
    </p:spTree>
    <p:extLst>
      <p:ext uri="{BB962C8B-B14F-4D97-AF65-F5344CB8AC3E}">
        <p14:creationId xmlns:p14="http://schemas.microsoft.com/office/powerpoint/2010/main" val="345956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6270">
            <a:alpha val="99000"/>
          </a:srgbClr>
        </a:solidFill>
        <a:effectLst/>
      </p:bgPr>
    </p:bg>
    <p:spTree>
      <p:nvGrpSpPr>
        <p:cNvPr id="1" name=""/>
        <p:cNvGrpSpPr/>
        <p:nvPr/>
      </p:nvGrpSpPr>
      <p:grpSpPr>
        <a:xfrm>
          <a:off x="0" y="0"/>
          <a:ext cx="0" cy="0"/>
          <a:chOff x="0" y="0"/>
          <a:chExt cx="0" cy="0"/>
        </a:xfrm>
      </p:grpSpPr>
      <p:sp>
        <p:nvSpPr>
          <p:cNvPr id="17" name="TextBox 16"/>
          <p:cNvSpPr txBox="1"/>
          <p:nvPr/>
        </p:nvSpPr>
        <p:spPr>
          <a:xfrm>
            <a:off x="270303" y="3038168"/>
            <a:ext cx="2481064" cy="693850"/>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3259933" y="564452"/>
            <a:ext cx="8334343" cy="769441"/>
          </a:xfrm>
          <a:prstGeom prst="rect">
            <a:avLst/>
          </a:prstGeom>
          <a:solidFill>
            <a:srgbClr val="536270"/>
          </a:solidFill>
          <a:ln>
            <a:noFill/>
          </a:ln>
        </p:spPr>
        <p:txBody>
          <a:bodyPr wrap="square" rtlCol="0">
            <a:spAutoFit/>
          </a:bodyPr>
          <a:lstStyle/>
          <a:p>
            <a:pPr algn="just"/>
            <a:r>
              <a:rPr lang="en-GB" sz="4400" dirty="0" smtClean="0">
                <a:solidFill>
                  <a:srgbClr val="EA008F"/>
                </a:solidFill>
              </a:rPr>
              <a:t>Students’ Union</a:t>
            </a:r>
            <a:endParaRPr lang="en-GB" sz="4400" dirty="0">
              <a:solidFill>
                <a:srgbClr val="EA008F"/>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230" y="1711495"/>
            <a:ext cx="1804834" cy="2436759"/>
          </a:xfrm>
          <a:prstGeom prst="rect">
            <a:avLst/>
          </a:prstGeom>
          <a:effectLst>
            <a:glow rad="139700">
              <a:schemeClr val="accent3">
                <a:satMod val="175000"/>
                <a:alpha val="40000"/>
              </a:schemeClr>
            </a:glo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537" y="1711495"/>
            <a:ext cx="1827569" cy="2436759"/>
          </a:xfrm>
          <a:prstGeom prst="rect">
            <a:avLst/>
          </a:prstGeom>
          <a:effectLst>
            <a:glow rad="101600">
              <a:schemeClr val="accent3">
                <a:satMod val="175000"/>
                <a:alpha val="40000"/>
              </a:schemeClr>
            </a:glow>
          </a:effectLst>
        </p:spPr>
      </p:pic>
      <p:sp>
        <p:nvSpPr>
          <p:cNvPr id="9" name="TextBox 8"/>
          <p:cNvSpPr txBox="1"/>
          <p:nvPr/>
        </p:nvSpPr>
        <p:spPr>
          <a:xfrm>
            <a:off x="2896032" y="4699971"/>
            <a:ext cx="2132577" cy="523220"/>
          </a:xfrm>
          <a:prstGeom prst="rect">
            <a:avLst/>
          </a:prstGeom>
          <a:noFill/>
        </p:spPr>
        <p:txBody>
          <a:bodyPr wrap="square" rtlCol="0">
            <a:spAutoFit/>
          </a:bodyPr>
          <a:lstStyle/>
          <a:p>
            <a:r>
              <a:rPr lang="en-GB" sz="2800" dirty="0" smtClean="0">
                <a:solidFill>
                  <a:schemeClr val="bg1"/>
                </a:solidFill>
              </a:rPr>
              <a:t>SU President</a:t>
            </a:r>
            <a:endParaRPr lang="en-GB" sz="2800" dirty="0">
              <a:solidFill>
                <a:schemeClr val="bg1"/>
              </a:solidFill>
            </a:endParaRPr>
          </a:p>
        </p:txBody>
      </p:sp>
      <p:sp>
        <p:nvSpPr>
          <p:cNvPr id="10" name="Rectangle 9"/>
          <p:cNvSpPr/>
          <p:nvPr/>
        </p:nvSpPr>
        <p:spPr>
          <a:xfrm>
            <a:off x="5308932" y="4699971"/>
            <a:ext cx="2970065" cy="523220"/>
          </a:xfrm>
          <a:prstGeom prst="rect">
            <a:avLst/>
          </a:prstGeom>
        </p:spPr>
        <p:txBody>
          <a:bodyPr wrap="square">
            <a:spAutoFit/>
          </a:bodyPr>
          <a:lstStyle/>
          <a:p>
            <a:r>
              <a:rPr lang="en-GB" sz="2800" dirty="0" smtClean="0">
                <a:solidFill>
                  <a:schemeClr val="bg1"/>
                </a:solidFill>
              </a:rPr>
              <a:t> SU Vice </a:t>
            </a:r>
            <a:r>
              <a:rPr lang="en-GB" sz="2800" dirty="0">
                <a:solidFill>
                  <a:schemeClr val="bg1"/>
                </a:solidFill>
              </a:rPr>
              <a:t>President</a:t>
            </a:r>
          </a:p>
        </p:txBody>
      </p:sp>
      <p:sp>
        <p:nvSpPr>
          <p:cNvPr id="11" name="TextBox 10"/>
          <p:cNvSpPr txBox="1"/>
          <p:nvPr/>
        </p:nvSpPr>
        <p:spPr>
          <a:xfrm>
            <a:off x="2751367" y="4330218"/>
            <a:ext cx="3067664" cy="369332"/>
          </a:xfrm>
          <a:prstGeom prst="rect">
            <a:avLst/>
          </a:prstGeom>
          <a:noFill/>
        </p:spPr>
        <p:txBody>
          <a:bodyPr wrap="square" rtlCol="0">
            <a:spAutoFit/>
          </a:bodyPr>
          <a:lstStyle/>
          <a:p>
            <a:r>
              <a:rPr lang="en-GB" dirty="0" err="1" smtClean="0">
                <a:solidFill>
                  <a:schemeClr val="bg1"/>
                </a:solidFill>
              </a:rPr>
              <a:t>Julliana</a:t>
            </a:r>
            <a:r>
              <a:rPr lang="en-GB" dirty="0" smtClean="0">
                <a:solidFill>
                  <a:schemeClr val="bg1"/>
                </a:solidFill>
              </a:rPr>
              <a:t> Mohamad Noor</a:t>
            </a:r>
            <a:endParaRPr lang="en-GB" dirty="0">
              <a:solidFill>
                <a:schemeClr val="bg1"/>
              </a:solidFill>
            </a:endParaRPr>
          </a:p>
        </p:txBody>
      </p:sp>
      <p:sp>
        <p:nvSpPr>
          <p:cNvPr id="12" name="TextBox 11"/>
          <p:cNvSpPr txBox="1"/>
          <p:nvPr/>
        </p:nvSpPr>
        <p:spPr>
          <a:xfrm>
            <a:off x="5938919" y="4330218"/>
            <a:ext cx="2025445" cy="369332"/>
          </a:xfrm>
          <a:prstGeom prst="rect">
            <a:avLst/>
          </a:prstGeom>
          <a:noFill/>
        </p:spPr>
        <p:txBody>
          <a:bodyPr wrap="square" rtlCol="0">
            <a:spAutoFit/>
          </a:bodyPr>
          <a:lstStyle/>
          <a:p>
            <a:r>
              <a:rPr lang="en-GB" dirty="0" smtClean="0">
                <a:solidFill>
                  <a:schemeClr val="bg1"/>
                </a:solidFill>
              </a:rPr>
              <a:t>Skye Turner</a:t>
            </a:r>
            <a:endParaRPr lang="en-GB" dirty="0">
              <a:solidFill>
                <a:schemeClr val="bg1"/>
              </a:solidFill>
            </a:endParaRPr>
          </a:p>
        </p:txBody>
      </p:sp>
      <p:sp>
        <p:nvSpPr>
          <p:cNvPr id="13" name="TextBox 12"/>
          <p:cNvSpPr txBox="1"/>
          <p:nvPr/>
        </p:nvSpPr>
        <p:spPr>
          <a:xfrm>
            <a:off x="8278997" y="588890"/>
            <a:ext cx="3441055" cy="4247317"/>
          </a:xfrm>
          <a:prstGeom prst="rect">
            <a:avLst/>
          </a:prstGeom>
          <a:solidFill>
            <a:schemeClr val="bg1">
              <a:lumMod val="50000"/>
            </a:schemeClr>
          </a:solidFill>
          <a:ln>
            <a:solidFill>
              <a:srgbClr val="EA008F"/>
            </a:solidFill>
          </a:ln>
          <a:effectLst>
            <a:glow rad="228600">
              <a:srgbClr val="EA008F">
                <a:alpha val="40000"/>
              </a:srgbClr>
            </a:glow>
          </a:effectLst>
        </p:spPr>
        <p:txBody>
          <a:bodyPr wrap="square" rtlCol="0">
            <a:spAutoFit/>
          </a:bodyPr>
          <a:lstStyle/>
          <a:p>
            <a:r>
              <a:rPr lang="en-GB" dirty="0" smtClean="0">
                <a:solidFill>
                  <a:srgbClr val="FFD317"/>
                </a:solidFill>
              </a:rPr>
              <a:t>“Welcome to your role as Student Rep. You will be fulfilling a key role in representing the views of your fellow students, being best placed to let the College know what is going well and what not so well. Having student voices heard is essential to make sure that students get the best out of their college experience. </a:t>
            </a:r>
          </a:p>
          <a:p>
            <a:endParaRPr lang="en-GB" dirty="0">
              <a:solidFill>
                <a:srgbClr val="FFD317"/>
              </a:solidFill>
            </a:endParaRPr>
          </a:p>
          <a:p>
            <a:r>
              <a:rPr lang="en-GB" dirty="0" smtClean="0">
                <a:solidFill>
                  <a:srgbClr val="FFD317"/>
                </a:solidFill>
              </a:rPr>
              <a:t>We will be here to support you every step of the way if you need it, so please don’t hesitate to get in touch with us.”</a:t>
            </a:r>
            <a:endParaRPr lang="en-GB" dirty="0">
              <a:solidFill>
                <a:srgbClr val="FFD317"/>
              </a:solidFill>
            </a:endParaRPr>
          </a:p>
        </p:txBody>
      </p:sp>
      <p:sp>
        <p:nvSpPr>
          <p:cNvPr id="15" name="TextBox 14"/>
          <p:cNvSpPr txBox="1"/>
          <p:nvPr/>
        </p:nvSpPr>
        <p:spPr>
          <a:xfrm>
            <a:off x="270303" y="5534880"/>
            <a:ext cx="11149781" cy="707886"/>
          </a:xfrm>
          <a:prstGeom prst="rect">
            <a:avLst/>
          </a:prstGeom>
          <a:noFill/>
        </p:spPr>
        <p:txBody>
          <a:bodyPr wrap="square" rtlCol="0">
            <a:spAutoFit/>
          </a:bodyPr>
          <a:lstStyle/>
          <a:p>
            <a:r>
              <a:rPr lang="en-GB" sz="2000" dirty="0" smtClean="0">
                <a:solidFill>
                  <a:schemeClr val="bg1"/>
                </a:solidFill>
              </a:rPr>
              <a:t>Every student is automatically a member of </a:t>
            </a:r>
            <a:r>
              <a:rPr lang="en-GB" sz="2000" dirty="0" err="1" smtClean="0">
                <a:solidFill>
                  <a:schemeClr val="bg1"/>
                </a:solidFill>
              </a:rPr>
              <a:t>CoLCSU</a:t>
            </a:r>
            <a:r>
              <a:rPr lang="en-GB" sz="2000" dirty="0" smtClean="0">
                <a:solidFill>
                  <a:schemeClr val="bg1"/>
                </a:solidFill>
              </a:rPr>
              <a:t> when they join the College. Together we are a union of students where individuals connect, have fun, build communities, share experience and make change. </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303" y="3070989"/>
            <a:ext cx="2481064" cy="667946"/>
          </a:xfrm>
          <a:prstGeom prst="rect">
            <a:avLst/>
          </a:prstGeom>
        </p:spPr>
      </p:pic>
      <p:sp>
        <p:nvSpPr>
          <p:cNvPr id="18" name="TextBox 17"/>
          <p:cNvSpPr txBox="1"/>
          <p:nvPr/>
        </p:nvSpPr>
        <p:spPr>
          <a:xfrm>
            <a:off x="2413063" y="5151715"/>
            <a:ext cx="3321167" cy="369332"/>
          </a:xfrm>
          <a:prstGeom prst="rect">
            <a:avLst/>
          </a:prstGeom>
          <a:noFill/>
        </p:spPr>
        <p:txBody>
          <a:bodyPr wrap="square" rtlCol="0">
            <a:spAutoFit/>
          </a:bodyPr>
          <a:lstStyle/>
          <a:p>
            <a:r>
              <a:rPr lang="en-GB" dirty="0">
                <a:solidFill>
                  <a:srgbClr val="FFD317"/>
                </a:solidFill>
              </a:rPr>
              <a:t>juliana.m.noor@liv-coll.ac.uk</a:t>
            </a:r>
          </a:p>
        </p:txBody>
      </p:sp>
      <p:sp>
        <p:nvSpPr>
          <p:cNvPr id="19" name="TextBox 18"/>
          <p:cNvSpPr txBox="1"/>
          <p:nvPr/>
        </p:nvSpPr>
        <p:spPr>
          <a:xfrm>
            <a:off x="5451743" y="5151715"/>
            <a:ext cx="2684442" cy="369332"/>
          </a:xfrm>
          <a:prstGeom prst="rect">
            <a:avLst/>
          </a:prstGeom>
          <a:noFill/>
        </p:spPr>
        <p:txBody>
          <a:bodyPr wrap="square" rtlCol="0">
            <a:spAutoFit/>
          </a:bodyPr>
          <a:lstStyle/>
          <a:p>
            <a:r>
              <a:rPr lang="en-GB" dirty="0">
                <a:solidFill>
                  <a:srgbClr val="FFD317"/>
                </a:solidFill>
              </a:rPr>
              <a:t>Skye.Turner@liv-coll.ac.uk</a:t>
            </a:r>
          </a:p>
        </p:txBody>
      </p:sp>
    </p:spTree>
    <p:extLst>
      <p:ext uri="{BB962C8B-B14F-4D97-AF65-F5344CB8AC3E}">
        <p14:creationId xmlns:p14="http://schemas.microsoft.com/office/powerpoint/2010/main" val="3251556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3" name="Rectangle 2"/>
          <p:cNvSpPr/>
          <p:nvPr/>
        </p:nvSpPr>
        <p:spPr>
          <a:xfrm>
            <a:off x="3104561" y="667222"/>
            <a:ext cx="8697798" cy="2923877"/>
          </a:xfrm>
          <a:prstGeom prst="rect">
            <a:avLst/>
          </a:prstGeom>
        </p:spPr>
        <p:txBody>
          <a:bodyPr wrap="square">
            <a:spAutoFit/>
          </a:bodyPr>
          <a:lstStyle/>
          <a:p>
            <a:r>
              <a:rPr lang="en-GB" sz="3200" b="1" dirty="0" smtClean="0">
                <a:solidFill>
                  <a:srgbClr val="FFD41D"/>
                </a:solidFill>
              </a:rPr>
              <a:t>Student </a:t>
            </a:r>
            <a:r>
              <a:rPr lang="en-GB" sz="3200" b="1" dirty="0">
                <a:solidFill>
                  <a:srgbClr val="FFD41D"/>
                </a:solidFill>
              </a:rPr>
              <a:t>Parliament</a:t>
            </a:r>
          </a:p>
          <a:p>
            <a:r>
              <a:rPr lang="en-GB" sz="2800" dirty="0">
                <a:solidFill>
                  <a:schemeClr val="bg1">
                    <a:lumMod val="95000"/>
                  </a:schemeClr>
                </a:solidFill>
              </a:rPr>
              <a:t>This a meeting of all School Reps and the executive officers who will help </a:t>
            </a:r>
            <a:r>
              <a:rPr lang="en-GB" sz="2800" dirty="0" smtClean="0">
                <a:solidFill>
                  <a:schemeClr val="bg1">
                    <a:lumMod val="95000"/>
                  </a:schemeClr>
                </a:solidFill>
              </a:rPr>
              <a:t>to </a:t>
            </a:r>
            <a:r>
              <a:rPr lang="en-GB" sz="2800" dirty="0">
                <a:solidFill>
                  <a:schemeClr val="bg1">
                    <a:lumMod val="95000"/>
                  </a:schemeClr>
                </a:solidFill>
              </a:rPr>
              <a:t>make decisions about things that affect students across the college and how the Union should spend their budget.</a:t>
            </a:r>
          </a:p>
          <a:p>
            <a:endParaRPr lang="en-GB" sz="1200" dirty="0">
              <a:solidFill>
                <a:schemeClr val="bg1">
                  <a:lumMod val="95000"/>
                </a:schemeClr>
              </a:solidFill>
            </a:endParaRPr>
          </a:p>
          <a:p>
            <a:endParaRPr lang="en-GB" sz="2800" dirty="0">
              <a:solidFill>
                <a:schemeClr val="bg1">
                  <a:lumMod val="95000"/>
                </a:schemeClr>
              </a:solidFill>
            </a:endParaRPr>
          </a:p>
        </p:txBody>
      </p:sp>
    </p:spTree>
    <p:extLst>
      <p:ext uri="{BB962C8B-B14F-4D97-AF65-F5344CB8AC3E}">
        <p14:creationId xmlns:p14="http://schemas.microsoft.com/office/powerpoint/2010/main" val="2432856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sp>
        <p:nvSpPr>
          <p:cNvPr id="3" name="TextBox 2"/>
          <p:cNvSpPr txBox="1"/>
          <p:nvPr/>
        </p:nvSpPr>
        <p:spPr>
          <a:xfrm>
            <a:off x="9351150" y="460357"/>
            <a:ext cx="2576274" cy="733246"/>
          </a:xfrm>
          <a:prstGeom prst="rect">
            <a:avLst/>
          </a:prstGeom>
          <a:solidFill>
            <a:schemeClr val="bg1"/>
          </a:solidFill>
        </p:spPr>
        <p:txBody>
          <a:bodyPr wrap="square" rtlCol="0">
            <a:spAutoFit/>
          </a:bodyPr>
          <a:lstStyle/>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Rectangle 4"/>
          <p:cNvSpPr/>
          <p:nvPr/>
        </p:nvSpPr>
        <p:spPr>
          <a:xfrm>
            <a:off x="2595414" y="349927"/>
            <a:ext cx="9357773" cy="954107"/>
          </a:xfrm>
          <a:prstGeom prst="rect">
            <a:avLst/>
          </a:prstGeom>
        </p:spPr>
        <p:txBody>
          <a:bodyPr wrap="square" lIns="360000">
            <a:spAutoFit/>
          </a:bodyPr>
          <a:lstStyle/>
          <a:p>
            <a:r>
              <a:rPr lang="en-GB" sz="2800" b="1" dirty="0">
                <a:solidFill>
                  <a:schemeClr val="bg1">
                    <a:lumMod val="95000"/>
                  </a:schemeClr>
                </a:solidFill>
              </a:rPr>
              <a:t>Could you be one of the </a:t>
            </a:r>
            <a:endParaRPr lang="en-GB" sz="2800" b="1" dirty="0" smtClean="0">
              <a:solidFill>
                <a:schemeClr val="bg1">
                  <a:lumMod val="95000"/>
                </a:schemeClr>
              </a:solidFill>
            </a:endParaRPr>
          </a:p>
          <a:p>
            <a:r>
              <a:rPr lang="en-GB" sz="2800" b="1" dirty="0" smtClean="0">
                <a:solidFill>
                  <a:schemeClr val="bg1">
                    <a:lumMod val="95000"/>
                  </a:schemeClr>
                </a:solidFill>
              </a:rPr>
              <a:t>SU </a:t>
            </a:r>
            <a:r>
              <a:rPr lang="en-GB" sz="2800" b="1" dirty="0">
                <a:solidFill>
                  <a:schemeClr val="bg1">
                    <a:lumMod val="95000"/>
                  </a:schemeClr>
                </a:solidFill>
              </a:rPr>
              <a:t>Executive Officers…? </a:t>
            </a:r>
          </a:p>
        </p:txBody>
      </p:sp>
      <p:sp>
        <p:nvSpPr>
          <p:cNvPr id="6" name="Rectangle 5"/>
          <p:cNvSpPr/>
          <p:nvPr/>
        </p:nvSpPr>
        <p:spPr>
          <a:xfrm>
            <a:off x="0" y="5734615"/>
            <a:ext cx="12192000" cy="954107"/>
          </a:xfrm>
          <a:prstGeom prst="rect">
            <a:avLst/>
          </a:prstGeom>
        </p:spPr>
        <p:txBody>
          <a:bodyPr wrap="square" lIns="360000">
            <a:spAutoFit/>
          </a:bodyPr>
          <a:lstStyle/>
          <a:p>
            <a:r>
              <a:rPr lang="en-GB" sz="2800" b="1" dirty="0">
                <a:solidFill>
                  <a:schemeClr val="bg1">
                    <a:lumMod val="95000"/>
                  </a:schemeClr>
                </a:solidFill>
              </a:rPr>
              <a:t>For more information contact the Students’ </a:t>
            </a:r>
            <a:r>
              <a:rPr lang="en-GB" sz="2800" b="1" dirty="0" smtClean="0">
                <a:solidFill>
                  <a:schemeClr val="bg1">
                    <a:lumMod val="95000"/>
                  </a:schemeClr>
                </a:solidFill>
              </a:rPr>
              <a:t>Union: Room </a:t>
            </a:r>
            <a:r>
              <a:rPr lang="en-GB" sz="2800" b="1" dirty="0">
                <a:solidFill>
                  <a:schemeClr val="bg1">
                    <a:lumMod val="95000"/>
                  </a:schemeClr>
                </a:solidFill>
              </a:rPr>
              <a:t>2/46 in the Learning Exchange or </a:t>
            </a:r>
            <a:r>
              <a:rPr lang="en-GB" sz="2800" b="1" dirty="0" smtClean="0">
                <a:solidFill>
                  <a:schemeClr val="bg1">
                    <a:lumMod val="95000"/>
                  </a:schemeClr>
                </a:solidFill>
              </a:rPr>
              <a:t>email: </a:t>
            </a:r>
            <a:r>
              <a:rPr lang="en-GB" sz="2800" b="1" dirty="0" smtClean="0">
                <a:solidFill>
                  <a:srgbClr val="FFD41D"/>
                </a:solidFill>
              </a:rPr>
              <a:t>students.union@liv-coll.ac.uk</a:t>
            </a:r>
            <a:endParaRPr lang="en-GB" sz="2800" b="1" dirty="0">
              <a:solidFill>
                <a:srgbClr val="FFD41D"/>
              </a:solidFill>
            </a:endParaRPr>
          </a:p>
        </p:txBody>
      </p:sp>
      <p:sp>
        <p:nvSpPr>
          <p:cNvPr id="8" name="Rectangle 7"/>
          <p:cNvSpPr/>
          <p:nvPr/>
        </p:nvSpPr>
        <p:spPr>
          <a:xfrm>
            <a:off x="2776843" y="1411055"/>
            <a:ext cx="8994913" cy="3785652"/>
          </a:xfrm>
          <a:prstGeom prst="rect">
            <a:avLst/>
          </a:prstGeom>
        </p:spPr>
        <p:txBody>
          <a:bodyPr wrap="square">
            <a:spAutoFit/>
          </a:bodyPr>
          <a:lstStyle/>
          <a:p>
            <a:r>
              <a:rPr lang="en-GB" sz="2400" b="1" dirty="0">
                <a:solidFill>
                  <a:srgbClr val="FFD41D"/>
                </a:solidFill>
              </a:rPr>
              <a:t>BAME Officer </a:t>
            </a:r>
            <a:r>
              <a:rPr lang="en-GB" sz="2400" b="1" dirty="0">
                <a:solidFill>
                  <a:schemeClr val="bg1"/>
                </a:solidFill>
              </a:rPr>
              <a:t>(Black, Asian/Minority Ethnicity)</a:t>
            </a:r>
            <a:r>
              <a:rPr lang="en-GB" sz="2400" b="1" dirty="0">
                <a:solidFill>
                  <a:srgbClr val="FFD41D"/>
                </a:solidFill>
              </a:rPr>
              <a:t>	</a:t>
            </a:r>
          </a:p>
          <a:p>
            <a:r>
              <a:rPr lang="en-GB" sz="2400" b="1" dirty="0">
                <a:solidFill>
                  <a:srgbClr val="FFD41D"/>
                </a:solidFill>
              </a:rPr>
              <a:t>Disabled Students’ Officer</a:t>
            </a:r>
          </a:p>
          <a:p>
            <a:r>
              <a:rPr lang="en-GB" sz="2400" b="1" dirty="0">
                <a:solidFill>
                  <a:srgbClr val="FFD41D"/>
                </a:solidFill>
              </a:rPr>
              <a:t>Fundraising Officer </a:t>
            </a:r>
          </a:p>
          <a:p>
            <a:r>
              <a:rPr lang="en-GB" sz="2400" b="1" dirty="0">
                <a:solidFill>
                  <a:srgbClr val="FFD41D"/>
                </a:solidFill>
              </a:rPr>
              <a:t>H.E. </a:t>
            </a:r>
            <a:r>
              <a:rPr lang="en-GB" sz="2400" b="1" dirty="0" smtClean="0">
                <a:solidFill>
                  <a:srgbClr val="FFD41D"/>
                </a:solidFill>
              </a:rPr>
              <a:t>Officer </a:t>
            </a:r>
            <a:r>
              <a:rPr lang="en-GB" sz="2400" b="1" dirty="0">
                <a:solidFill>
                  <a:schemeClr val="bg1"/>
                </a:solidFill>
              </a:rPr>
              <a:t>(Higher Education) </a:t>
            </a:r>
            <a:endParaRPr lang="en-GB" sz="2400" b="1" dirty="0">
              <a:solidFill>
                <a:srgbClr val="FFD41D"/>
              </a:solidFill>
            </a:endParaRPr>
          </a:p>
          <a:p>
            <a:r>
              <a:rPr lang="en-GB" sz="2400" b="1" dirty="0">
                <a:solidFill>
                  <a:srgbClr val="FFD41D"/>
                </a:solidFill>
              </a:rPr>
              <a:t>LGBTQ+ Officer </a:t>
            </a:r>
            <a:r>
              <a:rPr lang="en-GB" sz="2400" b="1" dirty="0">
                <a:solidFill>
                  <a:schemeClr val="bg1"/>
                </a:solidFill>
              </a:rPr>
              <a:t>(Lesbian, Gay, Bisexual, Trans, Questioning, Other)</a:t>
            </a:r>
          </a:p>
          <a:p>
            <a:r>
              <a:rPr lang="en-GB" sz="2400" b="1" dirty="0">
                <a:solidFill>
                  <a:srgbClr val="FFD41D"/>
                </a:solidFill>
              </a:rPr>
              <a:t>Student Voice Officer</a:t>
            </a:r>
          </a:p>
          <a:p>
            <a:r>
              <a:rPr lang="en-GB" sz="2400" b="1" dirty="0" smtClean="0">
                <a:solidFill>
                  <a:srgbClr val="FFD41D"/>
                </a:solidFill>
              </a:rPr>
              <a:t>Women’s Officer</a:t>
            </a:r>
          </a:p>
          <a:p>
            <a:r>
              <a:rPr lang="en-GB" sz="2400" b="1" dirty="0" smtClean="0">
                <a:solidFill>
                  <a:srgbClr val="FFD41D"/>
                </a:solidFill>
              </a:rPr>
              <a:t>5 </a:t>
            </a:r>
            <a:r>
              <a:rPr lang="en-GB" sz="2400" b="1" dirty="0">
                <a:solidFill>
                  <a:srgbClr val="FFD41D"/>
                </a:solidFill>
              </a:rPr>
              <a:t>x Vice President for: </a:t>
            </a:r>
            <a:r>
              <a:rPr lang="en-GB" sz="2400" b="1" dirty="0">
                <a:solidFill>
                  <a:schemeClr val="bg1"/>
                </a:solidFill>
              </a:rPr>
              <a:t>the Arts </a:t>
            </a:r>
            <a:r>
              <a:rPr lang="en-GB" sz="2400" b="1" dirty="0" smtClean="0">
                <a:solidFill>
                  <a:schemeClr val="bg1"/>
                </a:solidFill>
              </a:rPr>
              <a:t>Centre, </a:t>
            </a:r>
            <a:r>
              <a:rPr lang="en-GB" sz="2400" b="1" dirty="0">
                <a:solidFill>
                  <a:schemeClr val="bg1"/>
                </a:solidFill>
              </a:rPr>
              <a:t>Clarence </a:t>
            </a:r>
            <a:r>
              <a:rPr lang="en-GB" sz="2400" b="1" dirty="0" smtClean="0">
                <a:solidFill>
                  <a:schemeClr val="bg1"/>
                </a:solidFill>
              </a:rPr>
              <a:t>Street, </a:t>
            </a:r>
            <a:r>
              <a:rPr lang="en-GB" sz="2400" b="1" dirty="0">
                <a:solidFill>
                  <a:schemeClr val="bg1"/>
                </a:solidFill>
              </a:rPr>
              <a:t>Duke </a:t>
            </a:r>
            <a:r>
              <a:rPr lang="en-GB" sz="2400" b="1" dirty="0" smtClean="0">
                <a:solidFill>
                  <a:schemeClr val="bg1"/>
                </a:solidFill>
              </a:rPr>
              <a:t>Street,</a:t>
            </a:r>
            <a:endParaRPr lang="en-GB" sz="2400" b="1" dirty="0">
              <a:solidFill>
                <a:schemeClr val="bg1"/>
              </a:solidFill>
            </a:endParaRPr>
          </a:p>
          <a:p>
            <a:r>
              <a:rPr lang="en-GB" sz="2400" b="1" dirty="0" smtClean="0">
                <a:solidFill>
                  <a:schemeClr val="bg1"/>
                </a:solidFill>
              </a:rPr>
              <a:t>the </a:t>
            </a:r>
            <a:r>
              <a:rPr lang="en-GB" sz="2400" b="1" dirty="0">
                <a:solidFill>
                  <a:schemeClr val="bg1"/>
                </a:solidFill>
              </a:rPr>
              <a:t>Learning </a:t>
            </a:r>
            <a:r>
              <a:rPr lang="en-GB" sz="2400" b="1" dirty="0" smtClean="0">
                <a:solidFill>
                  <a:schemeClr val="bg1"/>
                </a:solidFill>
              </a:rPr>
              <a:t>Exchange, </a:t>
            </a:r>
            <a:r>
              <a:rPr lang="en-GB" sz="2400" b="1" dirty="0">
                <a:solidFill>
                  <a:schemeClr val="bg1"/>
                </a:solidFill>
              </a:rPr>
              <a:t>Vauxhall Road</a:t>
            </a:r>
            <a:r>
              <a:rPr lang="en-GB" sz="2400" b="1" dirty="0" smtClean="0">
                <a:solidFill>
                  <a:schemeClr val="bg1"/>
                </a:solidFill>
              </a:rPr>
              <a:t>, </a:t>
            </a:r>
            <a:r>
              <a:rPr lang="en-GB" sz="2400" b="1" dirty="0" smtClean="0">
                <a:solidFill>
                  <a:srgbClr val="FFD317"/>
                </a:solidFill>
              </a:rPr>
              <a:t>and more…</a:t>
            </a:r>
          </a:p>
          <a:p>
            <a:r>
              <a:rPr lang="en-GB" sz="2400" b="1" dirty="0" smtClean="0">
                <a:solidFill>
                  <a:schemeClr val="bg1"/>
                </a:solidFill>
              </a:rPr>
              <a:t>These roles are open to all students aged 16 or over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755" y="504246"/>
            <a:ext cx="2481064" cy="667946"/>
          </a:xfrm>
          <a:prstGeom prst="rect">
            <a:avLst/>
          </a:prstGeom>
        </p:spPr>
      </p:pic>
    </p:spTree>
    <p:extLst>
      <p:ext uri="{BB962C8B-B14F-4D97-AF65-F5344CB8AC3E}">
        <p14:creationId xmlns:p14="http://schemas.microsoft.com/office/powerpoint/2010/main" val="346466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nvGrpSpPr>
          <p:cNvPr id="4" name="Group 12"/>
          <p:cNvGrpSpPr>
            <a:grpSpLocks noChangeAspect="1"/>
          </p:cNvGrpSpPr>
          <p:nvPr/>
        </p:nvGrpSpPr>
        <p:grpSpPr bwMode="auto">
          <a:xfrm>
            <a:off x="9387866" y="4132322"/>
            <a:ext cx="2520000" cy="2520000"/>
            <a:chOff x="105264150" y="107447775"/>
            <a:chExt cx="2952000" cy="2952000"/>
          </a:xfrm>
        </p:grpSpPr>
        <p:pic>
          <p:nvPicPr>
            <p:cNvPr id="5" name="Picture 13"/>
            <p:cNvPicPr>
              <a:picLocks noChangeAspect="1" noChangeArrowheads="1"/>
            </p:cNvPicPr>
            <p:nvPr/>
          </p:nvPicPr>
          <p:blipFill>
            <a:blip r:embed="rId3" cstate="print">
              <a:clrChange>
                <a:clrFrom>
                  <a:srgbClr val="52626F"/>
                </a:clrFrom>
                <a:clrTo>
                  <a:srgbClr val="52626F">
                    <a:alpha val="0"/>
                  </a:srgbClr>
                </a:clrTo>
              </a:clrChange>
              <a:lum bright="-18000"/>
            </a:blip>
            <a:srcRect/>
            <a:stretch>
              <a:fillRect/>
            </a:stretch>
          </p:blipFill>
          <p:spPr bwMode="auto">
            <a:xfrm>
              <a:off x="105264150" y="107447775"/>
              <a:ext cx="2952000" cy="2952000"/>
            </a:xfrm>
            <a:prstGeom prst="rect">
              <a:avLst/>
            </a:prstGeom>
            <a:noFill/>
            <a:ln w="9525" algn="in">
              <a:noFill/>
              <a:miter lim="800000"/>
              <a:headEnd/>
              <a:tailEnd/>
            </a:ln>
            <a:effectLst/>
          </p:spPr>
        </p:pic>
        <p:sp>
          <p:nvSpPr>
            <p:cNvPr id="6" name="Line 14"/>
            <p:cNvSpPr>
              <a:spLocks noChangeShapeType="1"/>
            </p:cNvSpPr>
            <p:nvPr/>
          </p:nvSpPr>
          <p:spPr bwMode="auto">
            <a:xfrm>
              <a:off x="108108150" y="107627775"/>
              <a:ext cx="0" cy="2592000"/>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grpSp>
      <p:sp>
        <p:nvSpPr>
          <p:cNvPr id="8" name="TextBox 7"/>
          <p:cNvSpPr txBox="1"/>
          <p:nvPr/>
        </p:nvSpPr>
        <p:spPr>
          <a:xfrm>
            <a:off x="3452794" y="1428737"/>
            <a:ext cx="6500858" cy="646331"/>
          </a:xfrm>
          <a:prstGeom prst="rect">
            <a:avLst/>
          </a:prstGeom>
          <a:noFill/>
        </p:spPr>
        <p:txBody>
          <a:bodyPr wrap="square" rtlCol="0">
            <a:spAutoFit/>
          </a:bodyPr>
          <a:lstStyle/>
          <a:p>
            <a:r>
              <a:rPr lang="en-GB" sz="3600" b="1" dirty="0">
                <a:solidFill>
                  <a:schemeClr val="bg1">
                    <a:lumMod val="95000"/>
                  </a:schemeClr>
                </a:solidFill>
              </a:rPr>
              <a:t>Have you got any questions?</a:t>
            </a:r>
          </a:p>
        </p:txBody>
      </p:sp>
      <p:sp>
        <p:nvSpPr>
          <p:cNvPr id="9" name="TextBox 8"/>
          <p:cNvSpPr txBox="1"/>
          <p:nvPr/>
        </p:nvSpPr>
        <p:spPr>
          <a:xfrm>
            <a:off x="415760" y="2746244"/>
            <a:ext cx="9215257" cy="2893100"/>
          </a:xfrm>
          <a:prstGeom prst="rect">
            <a:avLst/>
          </a:prstGeom>
          <a:noFill/>
        </p:spPr>
        <p:txBody>
          <a:bodyPr wrap="square" rtlCol="0">
            <a:spAutoFit/>
          </a:bodyPr>
          <a:lstStyle/>
          <a:p>
            <a:r>
              <a:rPr lang="en-GB" sz="2800" dirty="0" smtClean="0">
                <a:solidFill>
                  <a:schemeClr val="bg1">
                    <a:lumMod val="95000"/>
                  </a:schemeClr>
                </a:solidFill>
              </a:rPr>
              <a:t>You </a:t>
            </a:r>
            <a:r>
              <a:rPr lang="en-GB" sz="2800" dirty="0">
                <a:solidFill>
                  <a:schemeClr val="bg1">
                    <a:lumMod val="95000"/>
                  </a:schemeClr>
                </a:solidFill>
              </a:rPr>
              <a:t>can ask the </a:t>
            </a:r>
            <a:r>
              <a:rPr lang="en-GB" sz="2800" b="1" dirty="0">
                <a:solidFill>
                  <a:srgbClr val="FFD41D"/>
                </a:solidFill>
              </a:rPr>
              <a:t>Student Engagement Team (Enrichment)  </a:t>
            </a:r>
            <a:r>
              <a:rPr lang="en-GB" sz="2800" dirty="0">
                <a:solidFill>
                  <a:schemeClr val="bg1">
                    <a:lumMod val="95000"/>
                  </a:schemeClr>
                </a:solidFill>
              </a:rPr>
              <a:t>in any of the following ways...</a:t>
            </a:r>
          </a:p>
          <a:p>
            <a:pPr>
              <a:lnSpc>
                <a:spcPct val="150000"/>
              </a:lnSpc>
              <a:buFontTx/>
              <a:buChar char="-"/>
            </a:pPr>
            <a:r>
              <a:rPr lang="en-GB" sz="2800" dirty="0">
                <a:solidFill>
                  <a:schemeClr val="bg1">
                    <a:lumMod val="95000"/>
                  </a:schemeClr>
                </a:solidFill>
              </a:rPr>
              <a:t> Come and see </a:t>
            </a:r>
            <a:r>
              <a:rPr lang="en-GB" sz="2800" dirty="0" smtClean="0">
                <a:solidFill>
                  <a:schemeClr val="bg1">
                    <a:lumMod val="95000"/>
                  </a:schemeClr>
                </a:solidFill>
              </a:rPr>
              <a:t>us in </a:t>
            </a:r>
            <a:r>
              <a:rPr lang="en-GB" sz="2800" dirty="0">
                <a:solidFill>
                  <a:schemeClr val="bg1">
                    <a:lumMod val="95000"/>
                  </a:schemeClr>
                </a:solidFill>
              </a:rPr>
              <a:t>room </a:t>
            </a:r>
            <a:r>
              <a:rPr lang="en-GB" sz="2800" dirty="0" smtClean="0">
                <a:solidFill>
                  <a:schemeClr val="bg1">
                    <a:lumMod val="95000"/>
                  </a:schemeClr>
                </a:solidFill>
              </a:rPr>
              <a:t>2/47 </a:t>
            </a:r>
            <a:r>
              <a:rPr lang="en-GB" sz="2800" dirty="0">
                <a:solidFill>
                  <a:schemeClr val="bg1">
                    <a:lumMod val="95000"/>
                  </a:schemeClr>
                </a:solidFill>
              </a:rPr>
              <a:t>@ The Learning Exchange</a:t>
            </a:r>
          </a:p>
          <a:p>
            <a:pPr>
              <a:lnSpc>
                <a:spcPct val="150000"/>
              </a:lnSpc>
              <a:buFontTx/>
              <a:buChar char="-"/>
            </a:pPr>
            <a:r>
              <a:rPr lang="en-GB" sz="2800" dirty="0">
                <a:solidFill>
                  <a:schemeClr val="bg1">
                    <a:lumMod val="95000"/>
                  </a:schemeClr>
                </a:solidFill>
              </a:rPr>
              <a:t> Email: </a:t>
            </a:r>
            <a:r>
              <a:rPr lang="en-GB" sz="2800" b="1" dirty="0">
                <a:solidFill>
                  <a:srgbClr val="FFD41D"/>
                </a:solidFill>
              </a:rPr>
              <a:t>SET@liv-coll.ac.uk</a:t>
            </a:r>
          </a:p>
          <a:p>
            <a:pPr>
              <a:lnSpc>
                <a:spcPct val="150000"/>
              </a:lnSpc>
              <a:buFontTx/>
              <a:buChar char="-"/>
            </a:pPr>
            <a:r>
              <a:rPr lang="en-GB" sz="2800" dirty="0" smtClean="0">
                <a:solidFill>
                  <a:schemeClr val="bg1">
                    <a:lumMod val="95000"/>
                  </a:schemeClr>
                </a:solidFill>
              </a:rPr>
              <a:t> Call </a:t>
            </a:r>
            <a:r>
              <a:rPr lang="en-GB" sz="2800" dirty="0">
                <a:solidFill>
                  <a:schemeClr val="bg1">
                    <a:lumMod val="95000"/>
                  </a:schemeClr>
                </a:solidFill>
              </a:rPr>
              <a:t>0151 252 </a:t>
            </a:r>
            <a:r>
              <a:rPr lang="en-GB" sz="2800" dirty="0" smtClean="0">
                <a:solidFill>
                  <a:schemeClr val="bg1">
                    <a:lumMod val="95000"/>
                  </a:schemeClr>
                </a:solidFill>
              </a:rPr>
              <a:t>4880</a:t>
            </a:r>
            <a:endParaRPr lang="en-GB" sz="2800" dirty="0">
              <a:solidFill>
                <a:schemeClr val="bg1">
                  <a:lumMod val="95000"/>
                </a:schemeClr>
              </a:solidFill>
            </a:endParaRPr>
          </a:p>
        </p:txBody>
      </p:sp>
    </p:spTree>
    <p:extLst>
      <p:ext uri="{BB962C8B-B14F-4D97-AF65-F5344CB8AC3E}">
        <p14:creationId xmlns:p14="http://schemas.microsoft.com/office/powerpoint/2010/main" val="2882198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2972486" y="757790"/>
            <a:ext cx="8143932" cy="769441"/>
          </a:xfrm>
          <a:prstGeom prst="rect">
            <a:avLst/>
          </a:prstGeom>
          <a:noFill/>
        </p:spPr>
        <p:txBody>
          <a:bodyPr wrap="square" rtlCol="0">
            <a:spAutoFit/>
          </a:bodyPr>
          <a:lstStyle/>
          <a:p>
            <a:r>
              <a:rPr lang="en-GB" sz="4400" dirty="0" smtClean="0">
                <a:solidFill>
                  <a:srgbClr val="EA008F"/>
                </a:solidFill>
              </a:rPr>
              <a:t>Exercise 1 – Group introductions</a:t>
            </a:r>
            <a:endParaRPr lang="en-GB" sz="4400" dirty="0">
              <a:solidFill>
                <a:srgbClr val="EA008F"/>
              </a:solidFill>
            </a:endParaRPr>
          </a:p>
        </p:txBody>
      </p:sp>
      <p:sp>
        <p:nvSpPr>
          <p:cNvPr id="3" name="Rectangle 2"/>
          <p:cNvSpPr/>
          <p:nvPr/>
        </p:nvSpPr>
        <p:spPr>
          <a:xfrm>
            <a:off x="2856430" y="1892228"/>
            <a:ext cx="8941560" cy="2431435"/>
          </a:xfrm>
          <a:prstGeom prst="rect">
            <a:avLst/>
          </a:prstGeom>
        </p:spPr>
        <p:txBody>
          <a:bodyPr wrap="square">
            <a:spAutoFit/>
          </a:bodyPr>
          <a:lstStyle/>
          <a:p>
            <a:r>
              <a:rPr lang="en-GB" sz="2800" dirty="0" smtClean="0">
                <a:solidFill>
                  <a:schemeClr val="bg1">
                    <a:lumMod val="95000"/>
                  </a:schemeClr>
                </a:solidFill>
              </a:rPr>
              <a:t>Speaking for about a minute, let your fellow reps know:</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Who you are</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What course you are doing</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Why you wanted to be a rep, how you came to be a rep</a:t>
            </a:r>
          </a:p>
          <a:p>
            <a:endParaRPr lang="en-GB" sz="1000" dirty="0" smtClean="0">
              <a:solidFill>
                <a:schemeClr val="bg1">
                  <a:lumMod val="95000"/>
                </a:schemeClr>
              </a:solidFill>
            </a:endParaRPr>
          </a:p>
        </p:txBody>
      </p:sp>
    </p:spTree>
    <p:extLst>
      <p:ext uri="{BB962C8B-B14F-4D97-AF65-F5344CB8AC3E}">
        <p14:creationId xmlns:p14="http://schemas.microsoft.com/office/powerpoint/2010/main" val="1107475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2972486" y="757790"/>
            <a:ext cx="8143932" cy="769441"/>
          </a:xfrm>
          <a:prstGeom prst="rect">
            <a:avLst/>
          </a:prstGeom>
          <a:noFill/>
        </p:spPr>
        <p:txBody>
          <a:bodyPr wrap="square" rtlCol="0">
            <a:spAutoFit/>
          </a:bodyPr>
          <a:lstStyle/>
          <a:p>
            <a:r>
              <a:rPr lang="en-GB" sz="4400" dirty="0" smtClean="0">
                <a:solidFill>
                  <a:srgbClr val="EA008F"/>
                </a:solidFill>
              </a:rPr>
              <a:t>Exercise 2 – Your rep role</a:t>
            </a:r>
            <a:endParaRPr lang="en-GB" sz="4400" dirty="0">
              <a:solidFill>
                <a:srgbClr val="EA008F"/>
              </a:solidFill>
            </a:endParaRPr>
          </a:p>
        </p:txBody>
      </p:sp>
      <p:sp>
        <p:nvSpPr>
          <p:cNvPr id="3" name="Rectangle 2"/>
          <p:cNvSpPr/>
          <p:nvPr/>
        </p:nvSpPr>
        <p:spPr>
          <a:xfrm>
            <a:off x="2856430" y="1892228"/>
            <a:ext cx="8941560" cy="3293209"/>
          </a:xfrm>
          <a:prstGeom prst="rect">
            <a:avLst/>
          </a:prstGeom>
        </p:spPr>
        <p:txBody>
          <a:bodyPr wrap="square">
            <a:spAutoFit/>
          </a:bodyPr>
          <a:lstStyle/>
          <a:p>
            <a:r>
              <a:rPr lang="en-GB" sz="2800" dirty="0" smtClean="0">
                <a:solidFill>
                  <a:schemeClr val="bg1">
                    <a:lumMod val="95000"/>
                  </a:schemeClr>
                </a:solidFill>
              </a:rPr>
              <a:t>Talk to your fellow reps:</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What do you think the </a:t>
            </a:r>
            <a:r>
              <a:rPr lang="en-GB" sz="2800" b="1" dirty="0" smtClean="0">
                <a:solidFill>
                  <a:srgbClr val="FFD317"/>
                </a:solidFill>
              </a:rPr>
              <a:t>purpose </a:t>
            </a:r>
            <a:r>
              <a:rPr lang="en-GB" sz="2800" dirty="0" smtClean="0">
                <a:solidFill>
                  <a:schemeClr val="bg1">
                    <a:lumMod val="95000"/>
                  </a:schemeClr>
                </a:solidFill>
              </a:rPr>
              <a:t>of the student rep is?</a:t>
            </a:r>
            <a:endParaRPr lang="en-GB" sz="2800" dirty="0" smtClean="0">
              <a:solidFill>
                <a:srgbClr val="FFD317"/>
              </a:solidFill>
            </a:endParaRP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What do you think some of the </a:t>
            </a:r>
            <a:r>
              <a:rPr lang="en-GB" sz="2800" b="1" dirty="0" smtClean="0">
                <a:solidFill>
                  <a:srgbClr val="FFD317"/>
                </a:solidFill>
              </a:rPr>
              <a:t>tasks</a:t>
            </a:r>
            <a:r>
              <a:rPr lang="en-GB" sz="2800" dirty="0" smtClean="0">
                <a:solidFill>
                  <a:schemeClr val="bg1">
                    <a:lumMod val="95000"/>
                  </a:schemeClr>
                </a:solidFill>
              </a:rPr>
              <a:t> will be?</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What </a:t>
            </a:r>
            <a:r>
              <a:rPr lang="en-GB" sz="2800" b="1" dirty="0" smtClean="0">
                <a:solidFill>
                  <a:srgbClr val="FFD317"/>
                </a:solidFill>
              </a:rPr>
              <a:t>skills</a:t>
            </a:r>
            <a:r>
              <a:rPr lang="en-GB" sz="2800" dirty="0" smtClean="0">
                <a:solidFill>
                  <a:schemeClr val="bg1">
                    <a:lumMod val="95000"/>
                  </a:schemeClr>
                </a:solidFill>
              </a:rPr>
              <a:t> do you think you will need and develop as a rep?</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How do you think being a rep will </a:t>
            </a:r>
            <a:r>
              <a:rPr lang="en-GB" sz="2800" b="1" dirty="0" smtClean="0">
                <a:solidFill>
                  <a:srgbClr val="FFD317"/>
                </a:solidFill>
              </a:rPr>
              <a:t>benefit</a:t>
            </a:r>
            <a:r>
              <a:rPr lang="en-GB" sz="2800" dirty="0" smtClean="0">
                <a:solidFill>
                  <a:schemeClr val="bg1">
                    <a:lumMod val="95000"/>
                  </a:schemeClr>
                </a:solidFill>
              </a:rPr>
              <a:t> you?</a:t>
            </a:r>
            <a:endParaRPr lang="en-GB" sz="2800" dirty="0">
              <a:solidFill>
                <a:schemeClr val="bg1">
                  <a:lumMod val="95000"/>
                </a:schemeClr>
              </a:solidFill>
            </a:endParaRPr>
          </a:p>
        </p:txBody>
      </p:sp>
    </p:spTree>
    <p:extLst>
      <p:ext uri="{BB962C8B-B14F-4D97-AF65-F5344CB8AC3E}">
        <p14:creationId xmlns:p14="http://schemas.microsoft.com/office/powerpoint/2010/main" val="1698197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Box 3"/>
          <p:cNvSpPr txBox="1"/>
          <p:nvPr/>
        </p:nvSpPr>
        <p:spPr>
          <a:xfrm>
            <a:off x="2940382" y="794615"/>
            <a:ext cx="7143800" cy="1107996"/>
          </a:xfrm>
          <a:prstGeom prst="rect">
            <a:avLst/>
          </a:prstGeom>
          <a:solidFill>
            <a:srgbClr val="536270"/>
          </a:solidFill>
          <a:ln>
            <a:noFill/>
          </a:ln>
        </p:spPr>
        <p:txBody>
          <a:bodyPr wrap="square" rtlCol="0">
            <a:spAutoFit/>
          </a:bodyPr>
          <a:lstStyle/>
          <a:p>
            <a:pPr algn="just"/>
            <a:r>
              <a:rPr lang="en-GB" sz="6600" dirty="0" smtClean="0">
                <a:solidFill>
                  <a:srgbClr val="EA008F"/>
                </a:solidFill>
              </a:rPr>
              <a:t>Student Reps</a:t>
            </a:r>
            <a:endParaRPr lang="en-GB" sz="6600" dirty="0">
              <a:solidFill>
                <a:srgbClr val="EA008F"/>
              </a:solidFill>
            </a:endParaRPr>
          </a:p>
        </p:txBody>
      </p:sp>
      <p:sp>
        <p:nvSpPr>
          <p:cNvPr id="5" name="TextBox 4"/>
          <p:cNvSpPr txBox="1"/>
          <p:nvPr/>
        </p:nvSpPr>
        <p:spPr>
          <a:xfrm>
            <a:off x="2940382" y="2078900"/>
            <a:ext cx="7143800" cy="584775"/>
          </a:xfrm>
          <a:prstGeom prst="rect">
            <a:avLst/>
          </a:prstGeom>
          <a:noFill/>
        </p:spPr>
        <p:txBody>
          <a:bodyPr wrap="square" rtlCol="0">
            <a:spAutoFit/>
          </a:bodyPr>
          <a:lstStyle/>
          <a:p>
            <a:r>
              <a:rPr lang="en-GB" sz="3200" b="1" dirty="0">
                <a:solidFill>
                  <a:schemeClr val="bg1">
                    <a:lumMod val="95000"/>
                  </a:schemeClr>
                </a:solidFill>
              </a:rPr>
              <a:t>The Student Rep role...</a:t>
            </a:r>
          </a:p>
        </p:txBody>
      </p:sp>
      <p:sp>
        <p:nvSpPr>
          <p:cNvPr id="3" name="Rectangle 2"/>
          <p:cNvSpPr/>
          <p:nvPr/>
        </p:nvSpPr>
        <p:spPr>
          <a:xfrm>
            <a:off x="425709" y="2746244"/>
            <a:ext cx="11093846" cy="3539430"/>
          </a:xfrm>
          <a:prstGeom prst="rect">
            <a:avLst/>
          </a:prstGeom>
        </p:spPr>
        <p:txBody>
          <a:bodyPr wrap="square">
            <a:spAutoFit/>
          </a:bodyPr>
          <a:lstStyle/>
          <a:p>
            <a:r>
              <a:rPr lang="en-GB" sz="3200" b="1" dirty="0" smtClean="0">
                <a:solidFill>
                  <a:srgbClr val="FFD317"/>
                </a:solidFill>
              </a:rPr>
              <a:t>Purpose of a rep</a:t>
            </a:r>
          </a:p>
          <a:p>
            <a:endParaRPr lang="en-GB" b="1" dirty="0">
              <a:solidFill>
                <a:srgbClr val="FFD317"/>
              </a:solidFill>
            </a:endParaRPr>
          </a:p>
          <a:p>
            <a:pPr marL="457200" indent="-457200">
              <a:buFont typeface="Arial" panose="020B0604020202020204" pitchFamily="34" charset="0"/>
              <a:buChar char="•"/>
            </a:pPr>
            <a:r>
              <a:rPr lang="en-GB" sz="2400" dirty="0" smtClean="0">
                <a:solidFill>
                  <a:schemeClr val="bg1">
                    <a:lumMod val="95000"/>
                  </a:schemeClr>
                </a:solidFill>
              </a:rPr>
              <a:t>To continuously </a:t>
            </a:r>
            <a:r>
              <a:rPr lang="en-GB" sz="2400" dirty="0" smtClean="0">
                <a:solidFill>
                  <a:srgbClr val="FFD317"/>
                </a:solidFill>
              </a:rPr>
              <a:t>improve</a:t>
            </a:r>
            <a:r>
              <a:rPr lang="en-GB" sz="2400" dirty="0" smtClean="0">
                <a:solidFill>
                  <a:schemeClr val="bg1">
                    <a:lumMod val="95000"/>
                  </a:schemeClr>
                </a:solidFill>
              </a:rPr>
              <a:t> the </a:t>
            </a:r>
            <a:r>
              <a:rPr lang="en-GB" sz="2400" dirty="0" smtClean="0">
                <a:solidFill>
                  <a:srgbClr val="FFD317"/>
                </a:solidFill>
              </a:rPr>
              <a:t>student learning experience </a:t>
            </a:r>
            <a:r>
              <a:rPr lang="en-GB" sz="2400" dirty="0" smtClean="0">
                <a:solidFill>
                  <a:schemeClr val="bg1">
                    <a:lumMod val="95000"/>
                  </a:schemeClr>
                </a:solidFill>
              </a:rPr>
              <a:t>in </a:t>
            </a:r>
            <a:r>
              <a:rPr lang="en-GB" sz="2400" dirty="0" smtClean="0">
                <a:solidFill>
                  <a:srgbClr val="FFD317"/>
                </a:solidFill>
              </a:rPr>
              <a:t>partnership</a:t>
            </a:r>
            <a:r>
              <a:rPr lang="en-GB" sz="2400" dirty="0" smtClean="0">
                <a:solidFill>
                  <a:schemeClr val="bg1">
                    <a:lumMod val="95000"/>
                  </a:schemeClr>
                </a:solidFill>
              </a:rPr>
              <a:t> with the College and the Students’ Union by helping create </a:t>
            </a:r>
            <a:r>
              <a:rPr lang="en-GB" sz="2400" dirty="0" smtClean="0">
                <a:solidFill>
                  <a:srgbClr val="FFD317"/>
                </a:solidFill>
              </a:rPr>
              <a:t>solutions</a:t>
            </a:r>
            <a:r>
              <a:rPr lang="en-GB" sz="2400" dirty="0" smtClean="0">
                <a:solidFill>
                  <a:schemeClr val="bg1">
                    <a:lumMod val="95000"/>
                  </a:schemeClr>
                </a:solidFill>
              </a:rPr>
              <a:t> to problems</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400" dirty="0" smtClean="0">
                <a:solidFill>
                  <a:schemeClr val="bg1">
                    <a:lumMod val="95000"/>
                  </a:schemeClr>
                </a:solidFill>
              </a:rPr>
              <a:t>To </a:t>
            </a:r>
            <a:r>
              <a:rPr lang="en-GB" sz="2400" dirty="0" smtClean="0">
                <a:solidFill>
                  <a:srgbClr val="FFD317"/>
                </a:solidFill>
              </a:rPr>
              <a:t>represent</a:t>
            </a:r>
            <a:r>
              <a:rPr lang="en-GB" sz="2400" dirty="0" smtClean="0">
                <a:solidFill>
                  <a:schemeClr val="bg1">
                    <a:lumMod val="95000"/>
                  </a:schemeClr>
                </a:solidFill>
              </a:rPr>
              <a:t> your fellow classmates’ views and opinions on all matters relating to </a:t>
            </a:r>
            <a:r>
              <a:rPr lang="en-GB" sz="2400" dirty="0" smtClean="0">
                <a:solidFill>
                  <a:srgbClr val="FFD317"/>
                </a:solidFill>
              </a:rPr>
              <a:t>learning</a:t>
            </a:r>
            <a:r>
              <a:rPr lang="en-GB" sz="2400" dirty="0" smtClean="0">
                <a:solidFill>
                  <a:srgbClr val="EA008F"/>
                </a:solidFill>
              </a:rPr>
              <a:t> </a:t>
            </a:r>
            <a:r>
              <a:rPr lang="en-GB" sz="2400" dirty="0" smtClean="0">
                <a:solidFill>
                  <a:schemeClr val="bg1"/>
                </a:solidFill>
              </a:rPr>
              <a:t>and</a:t>
            </a:r>
            <a:r>
              <a:rPr lang="en-GB" sz="2400" dirty="0" smtClean="0">
                <a:solidFill>
                  <a:srgbClr val="EA008F"/>
                </a:solidFill>
              </a:rPr>
              <a:t> </a:t>
            </a:r>
            <a:r>
              <a:rPr lang="en-GB" sz="2400" dirty="0" smtClean="0">
                <a:solidFill>
                  <a:srgbClr val="FFD317"/>
                </a:solidFill>
              </a:rPr>
              <a:t>teaching</a:t>
            </a:r>
          </a:p>
          <a:p>
            <a:endParaRPr lang="en-GB" sz="1000" dirty="0" smtClean="0">
              <a:solidFill>
                <a:srgbClr val="EA008F"/>
              </a:solidFill>
            </a:endParaRPr>
          </a:p>
          <a:p>
            <a:pPr marL="457200" indent="-457200">
              <a:buFont typeface="Arial" panose="020B0604020202020204" pitchFamily="34" charset="0"/>
              <a:buChar char="•"/>
            </a:pPr>
            <a:r>
              <a:rPr lang="en-GB" sz="2400" dirty="0" smtClean="0">
                <a:solidFill>
                  <a:schemeClr val="bg1">
                    <a:lumMod val="95000"/>
                  </a:schemeClr>
                </a:solidFill>
              </a:rPr>
              <a:t>To provide both </a:t>
            </a:r>
            <a:r>
              <a:rPr lang="en-GB" sz="2400" dirty="0" smtClean="0">
                <a:solidFill>
                  <a:srgbClr val="FFD317"/>
                </a:solidFill>
              </a:rPr>
              <a:t>positive</a:t>
            </a:r>
            <a:r>
              <a:rPr lang="en-GB" sz="2400" dirty="0" smtClean="0">
                <a:solidFill>
                  <a:schemeClr val="bg1">
                    <a:lumMod val="95000"/>
                  </a:schemeClr>
                </a:solidFill>
              </a:rPr>
              <a:t> and </a:t>
            </a:r>
            <a:r>
              <a:rPr lang="en-GB" sz="2400" dirty="0" smtClean="0">
                <a:solidFill>
                  <a:srgbClr val="FFD317"/>
                </a:solidFill>
              </a:rPr>
              <a:t>negative feedback </a:t>
            </a:r>
            <a:r>
              <a:rPr lang="en-GB" sz="2400" dirty="0" smtClean="0">
                <a:solidFill>
                  <a:schemeClr val="bg1">
                    <a:lumMod val="95000"/>
                  </a:schemeClr>
                </a:solidFill>
              </a:rPr>
              <a:t>to staff</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400" dirty="0" smtClean="0">
                <a:solidFill>
                  <a:schemeClr val="bg1">
                    <a:lumMod val="95000"/>
                  </a:schemeClr>
                </a:solidFill>
              </a:rPr>
              <a:t>To act as a </a:t>
            </a:r>
            <a:r>
              <a:rPr lang="en-GB" sz="2400" dirty="0" smtClean="0">
                <a:solidFill>
                  <a:srgbClr val="FFD317"/>
                </a:solidFill>
              </a:rPr>
              <a:t>communication channel </a:t>
            </a:r>
            <a:r>
              <a:rPr lang="en-GB" sz="2400" dirty="0" smtClean="0">
                <a:solidFill>
                  <a:schemeClr val="bg1">
                    <a:lumMod val="95000"/>
                  </a:schemeClr>
                </a:solidFill>
              </a:rPr>
              <a:t>between staff and students</a:t>
            </a:r>
            <a:endParaRPr lang="en-GB" sz="2400" dirty="0">
              <a:solidFill>
                <a:schemeClr val="bg1">
                  <a:lumMod val="95000"/>
                </a:schemeClr>
              </a:solidFill>
            </a:endParaRPr>
          </a:p>
        </p:txBody>
      </p:sp>
    </p:spTree>
    <p:extLst>
      <p:ext uri="{BB962C8B-B14F-4D97-AF65-F5344CB8AC3E}">
        <p14:creationId xmlns:p14="http://schemas.microsoft.com/office/powerpoint/2010/main" val="4283184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Box 3"/>
          <p:cNvSpPr txBox="1"/>
          <p:nvPr/>
        </p:nvSpPr>
        <p:spPr>
          <a:xfrm>
            <a:off x="2966264" y="779895"/>
            <a:ext cx="7143800" cy="1107996"/>
          </a:xfrm>
          <a:prstGeom prst="rect">
            <a:avLst/>
          </a:prstGeom>
          <a:solidFill>
            <a:srgbClr val="536270"/>
          </a:solidFill>
          <a:ln>
            <a:noFill/>
          </a:ln>
        </p:spPr>
        <p:txBody>
          <a:bodyPr wrap="square" rtlCol="0">
            <a:spAutoFit/>
          </a:bodyPr>
          <a:lstStyle/>
          <a:p>
            <a:pPr algn="just"/>
            <a:r>
              <a:rPr lang="en-GB" sz="6600" dirty="0" smtClean="0">
                <a:solidFill>
                  <a:srgbClr val="EA008F"/>
                </a:solidFill>
              </a:rPr>
              <a:t>Student Reps - Tasks</a:t>
            </a:r>
            <a:endParaRPr lang="en-GB" sz="6600" dirty="0">
              <a:solidFill>
                <a:srgbClr val="EA008F"/>
              </a:solidFill>
            </a:endParaRPr>
          </a:p>
        </p:txBody>
      </p:sp>
      <p:sp>
        <p:nvSpPr>
          <p:cNvPr id="3" name="TextBox 2"/>
          <p:cNvSpPr txBox="1"/>
          <p:nvPr/>
        </p:nvSpPr>
        <p:spPr>
          <a:xfrm>
            <a:off x="422787" y="2746244"/>
            <a:ext cx="11697327" cy="2862322"/>
          </a:xfrm>
          <a:prstGeom prst="rect">
            <a:avLst/>
          </a:prstGeom>
          <a:noFill/>
        </p:spPr>
        <p:txBody>
          <a:bodyPr wrap="square" numCol="2" rtlCol="0">
            <a:spAutoFit/>
          </a:bodyPr>
          <a:lstStyle/>
          <a:p>
            <a:pPr marL="285750" indent="-285750">
              <a:buFont typeface="Arial" panose="020B0604020202020204" pitchFamily="34" charset="0"/>
              <a:buChar char="•"/>
            </a:pPr>
            <a:r>
              <a:rPr lang="en-GB" sz="2800" dirty="0" smtClean="0">
                <a:solidFill>
                  <a:schemeClr val="bg1"/>
                </a:solidFill>
              </a:rPr>
              <a:t>Introduce yourself to your class</a:t>
            </a:r>
          </a:p>
          <a:p>
            <a:endParaRPr lang="en-GB" sz="1000" dirty="0">
              <a:solidFill>
                <a:schemeClr val="bg1"/>
              </a:solidFill>
            </a:endParaRPr>
          </a:p>
          <a:p>
            <a:pPr marL="285750" indent="-285750">
              <a:buFont typeface="Arial" panose="020B0604020202020204" pitchFamily="34" charset="0"/>
              <a:buChar char="•"/>
            </a:pPr>
            <a:r>
              <a:rPr lang="en-GB" sz="2800" dirty="0" smtClean="0">
                <a:solidFill>
                  <a:schemeClr val="bg1"/>
                </a:solidFill>
              </a:rPr>
              <a:t>Gather student opinion</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Provide feedback to staff and students</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Present student views at meetings</a:t>
            </a:r>
          </a:p>
          <a:p>
            <a:endParaRPr lang="en-GB" sz="8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Attend meetings when required</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Develop solutions to issues</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Pass issues on to the Students’ Union</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Attend focus groups if required</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Attend rep conferences and SU AGM </a:t>
            </a:r>
          </a:p>
        </p:txBody>
      </p:sp>
    </p:spTree>
    <p:extLst>
      <p:ext uri="{BB962C8B-B14F-4D97-AF65-F5344CB8AC3E}">
        <p14:creationId xmlns:p14="http://schemas.microsoft.com/office/powerpoint/2010/main" val="1466212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4" name="TextBox 3"/>
          <p:cNvSpPr txBox="1"/>
          <p:nvPr/>
        </p:nvSpPr>
        <p:spPr>
          <a:xfrm>
            <a:off x="2940382" y="779895"/>
            <a:ext cx="7143800" cy="1107996"/>
          </a:xfrm>
          <a:prstGeom prst="rect">
            <a:avLst/>
          </a:prstGeom>
          <a:solidFill>
            <a:srgbClr val="536270"/>
          </a:solidFill>
          <a:ln>
            <a:noFill/>
          </a:ln>
        </p:spPr>
        <p:txBody>
          <a:bodyPr wrap="square" rtlCol="0">
            <a:spAutoFit/>
          </a:bodyPr>
          <a:lstStyle/>
          <a:p>
            <a:pPr algn="just"/>
            <a:r>
              <a:rPr lang="en-GB" sz="6600" dirty="0" smtClean="0">
                <a:solidFill>
                  <a:srgbClr val="EA008F"/>
                </a:solidFill>
              </a:rPr>
              <a:t>Student Reps - Skills</a:t>
            </a:r>
            <a:endParaRPr lang="en-GB" sz="6600" dirty="0">
              <a:solidFill>
                <a:srgbClr val="EA008F"/>
              </a:solidFill>
            </a:endParaRPr>
          </a:p>
        </p:txBody>
      </p:sp>
      <p:sp>
        <p:nvSpPr>
          <p:cNvPr id="3" name="TextBox 2"/>
          <p:cNvSpPr txBox="1"/>
          <p:nvPr/>
        </p:nvSpPr>
        <p:spPr>
          <a:xfrm>
            <a:off x="1621766" y="2746244"/>
            <a:ext cx="10498348" cy="3724096"/>
          </a:xfrm>
          <a:prstGeom prst="rect">
            <a:avLst/>
          </a:prstGeom>
          <a:noFill/>
        </p:spPr>
        <p:txBody>
          <a:bodyPr wrap="square" numCol="2" rtlCol="0">
            <a:spAutoFit/>
          </a:bodyPr>
          <a:lstStyle/>
          <a:p>
            <a:pPr marL="285750" indent="-285750">
              <a:buFont typeface="Arial" panose="020B0604020202020204" pitchFamily="34" charset="0"/>
              <a:buChar char="•"/>
            </a:pPr>
            <a:r>
              <a:rPr lang="en-GB" sz="2800" dirty="0" smtClean="0">
                <a:solidFill>
                  <a:schemeClr val="bg1"/>
                </a:solidFill>
              </a:rPr>
              <a:t>Communication</a:t>
            </a:r>
          </a:p>
          <a:p>
            <a:endParaRPr lang="en-GB" sz="1000" dirty="0">
              <a:solidFill>
                <a:schemeClr val="bg1"/>
              </a:solidFill>
            </a:endParaRPr>
          </a:p>
          <a:p>
            <a:pPr marL="285750" indent="-285750">
              <a:buFont typeface="Arial" panose="020B0604020202020204" pitchFamily="34" charset="0"/>
              <a:buChar char="•"/>
            </a:pPr>
            <a:r>
              <a:rPr lang="en-GB" sz="2800" dirty="0" smtClean="0">
                <a:solidFill>
                  <a:schemeClr val="bg1"/>
                </a:solidFill>
              </a:rPr>
              <a:t>Listening</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Networking</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Relationship building</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Reflection</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Presentation</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Organisation</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Report Writing</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Diplomacy</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Negotiation</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Research</a:t>
            </a:r>
          </a:p>
          <a:p>
            <a:endParaRPr lang="en-GB" sz="1000" dirty="0" smtClean="0">
              <a:solidFill>
                <a:schemeClr val="bg1"/>
              </a:solidFill>
            </a:endParaRPr>
          </a:p>
          <a:p>
            <a:pPr marL="285750" indent="-285750">
              <a:buFont typeface="Arial" panose="020B0604020202020204" pitchFamily="34" charset="0"/>
              <a:buChar char="•"/>
            </a:pPr>
            <a:r>
              <a:rPr lang="en-GB" sz="2800" dirty="0" smtClean="0">
                <a:solidFill>
                  <a:schemeClr val="bg1"/>
                </a:solidFill>
              </a:rPr>
              <a:t>Time management/prioritisation</a:t>
            </a:r>
          </a:p>
        </p:txBody>
      </p:sp>
    </p:spTree>
    <p:extLst>
      <p:ext uri="{BB962C8B-B14F-4D97-AF65-F5344CB8AC3E}">
        <p14:creationId xmlns:p14="http://schemas.microsoft.com/office/powerpoint/2010/main" val="1898050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8" name="TextBox 7"/>
          <p:cNvSpPr txBox="1"/>
          <p:nvPr/>
        </p:nvSpPr>
        <p:spPr>
          <a:xfrm>
            <a:off x="2972486" y="757790"/>
            <a:ext cx="8143932" cy="769441"/>
          </a:xfrm>
          <a:prstGeom prst="rect">
            <a:avLst/>
          </a:prstGeom>
          <a:noFill/>
        </p:spPr>
        <p:txBody>
          <a:bodyPr wrap="square" rtlCol="0">
            <a:spAutoFit/>
          </a:bodyPr>
          <a:lstStyle/>
          <a:p>
            <a:r>
              <a:rPr lang="en-GB" sz="4400" dirty="0" smtClean="0">
                <a:solidFill>
                  <a:srgbClr val="EA008F"/>
                </a:solidFill>
              </a:rPr>
              <a:t>Benefit of being a Student Rep</a:t>
            </a:r>
            <a:endParaRPr lang="en-GB" sz="4400" dirty="0">
              <a:solidFill>
                <a:srgbClr val="EA008F"/>
              </a:solidFill>
            </a:endParaRPr>
          </a:p>
        </p:txBody>
      </p:sp>
      <p:sp>
        <p:nvSpPr>
          <p:cNvPr id="3" name="Rectangle 2"/>
          <p:cNvSpPr/>
          <p:nvPr/>
        </p:nvSpPr>
        <p:spPr>
          <a:xfrm>
            <a:off x="2856430" y="1892228"/>
            <a:ext cx="8941560" cy="4185761"/>
          </a:xfrm>
          <a:prstGeom prst="rect">
            <a:avLst/>
          </a:prstGeom>
        </p:spPr>
        <p:txBody>
          <a:bodyPr wrap="square">
            <a:spAutoFit/>
          </a:bodyPr>
          <a:lstStyle/>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Learn new skills</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Looks good on your CV</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Networking opportunities</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Background for future representative roles</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Good experience for future employment</a:t>
            </a:r>
          </a:p>
          <a:p>
            <a:endParaRPr lang="en-GB" sz="1000" dirty="0" smtClean="0">
              <a:solidFill>
                <a:schemeClr val="bg1">
                  <a:lumMod val="95000"/>
                </a:schemeClr>
              </a:solidFill>
            </a:endParaRPr>
          </a:p>
          <a:p>
            <a:pPr marL="457200" indent="-457200">
              <a:buFont typeface="Arial" panose="020B0604020202020204" pitchFamily="34" charset="0"/>
              <a:buChar char="•"/>
            </a:pPr>
            <a:r>
              <a:rPr lang="en-GB" sz="2800" dirty="0" smtClean="0">
                <a:solidFill>
                  <a:schemeClr val="bg1">
                    <a:lumMod val="95000"/>
                  </a:schemeClr>
                </a:solidFill>
              </a:rPr>
              <a:t>Make a difference</a:t>
            </a:r>
          </a:p>
          <a:p>
            <a:endParaRPr lang="en-GB" sz="2800" dirty="0" smtClean="0">
              <a:solidFill>
                <a:schemeClr val="bg1">
                  <a:lumMod val="95000"/>
                </a:schemeClr>
              </a:solidFill>
            </a:endParaRPr>
          </a:p>
          <a:p>
            <a:endParaRPr lang="en-GB" sz="1000" dirty="0" smtClean="0">
              <a:solidFill>
                <a:schemeClr val="bg1">
                  <a:lumMod val="95000"/>
                </a:schemeClr>
              </a:solidFill>
            </a:endParaRPr>
          </a:p>
        </p:txBody>
      </p:sp>
    </p:spTree>
    <p:extLst>
      <p:ext uri="{BB962C8B-B14F-4D97-AF65-F5344CB8AC3E}">
        <p14:creationId xmlns:p14="http://schemas.microsoft.com/office/powerpoint/2010/main" val="74483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627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0000" cy="2520000"/>
          </a:xfrm>
          <a:prstGeom prst="rect">
            <a:avLst/>
          </a:prstGeom>
        </p:spPr>
      </p:pic>
      <p:sp>
        <p:nvSpPr>
          <p:cNvPr id="7" name="Line 14"/>
          <p:cNvSpPr>
            <a:spLocks noChangeShapeType="1"/>
          </p:cNvSpPr>
          <p:nvPr/>
        </p:nvSpPr>
        <p:spPr bwMode="auto">
          <a:xfrm>
            <a:off x="2520000" y="226244"/>
            <a:ext cx="0" cy="2215298"/>
          </a:xfrm>
          <a:prstGeom prst="line">
            <a:avLst/>
          </a:prstGeom>
          <a:noFill/>
          <a:ln w="63500">
            <a:solidFill>
              <a:srgbClr val="FFD317"/>
            </a:solidFill>
            <a:round/>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 name="TextBox 4"/>
          <p:cNvSpPr txBox="1"/>
          <p:nvPr/>
        </p:nvSpPr>
        <p:spPr>
          <a:xfrm>
            <a:off x="2940382" y="1244242"/>
            <a:ext cx="8334343" cy="769441"/>
          </a:xfrm>
          <a:prstGeom prst="rect">
            <a:avLst/>
          </a:prstGeom>
          <a:solidFill>
            <a:srgbClr val="536270"/>
          </a:solidFill>
          <a:ln>
            <a:noFill/>
          </a:ln>
        </p:spPr>
        <p:txBody>
          <a:bodyPr wrap="square" rtlCol="0">
            <a:spAutoFit/>
          </a:bodyPr>
          <a:lstStyle/>
          <a:p>
            <a:pPr algn="just"/>
            <a:r>
              <a:rPr lang="en-GB" sz="4400" dirty="0" smtClean="0">
                <a:solidFill>
                  <a:srgbClr val="EA008F"/>
                </a:solidFill>
              </a:rPr>
              <a:t>Exercise 3 – Your course of study…</a:t>
            </a:r>
            <a:endParaRPr lang="en-GB" sz="4400" dirty="0">
              <a:solidFill>
                <a:srgbClr val="EA008F"/>
              </a:solidFill>
            </a:endParaRPr>
          </a:p>
        </p:txBody>
      </p:sp>
      <p:sp>
        <p:nvSpPr>
          <p:cNvPr id="6" name="TextBox 5"/>
          <p:cNvSpPr txBox="1"/>
          <p:nvPr/>
        </p:nvSpPr>
        <p:spPr>
          <a:xfrm>
            <a:off x="762000" y="2992801"/>
            <a:ext cx="8748410" cy="523220"/>
          </a:xfrm>
          <a:prstGeom prst="rect">
            <a:avLst/>
          </a:prstGeom>
          <a:noFill/>
        </p:spPr>
        <p:txBody>
          <a:bodyPr wrap="square" rtlCol="0">
            <a:spAutoFit/>
          </a:bodyPr>
          <a:lstStyle/>
          <a:p>
            <a:r>
              <a:rPr lang="en-GB" sz="2800" dirty="0" smtClean="0">
                <a:solidFill>
                  <a:schemeClr val="bg1">
                    <a:lumMod val="95000"/>
                  </a:schemeClr>
                </a:solidFill>
              </a:rPr>
              <a:t>In your small groups, discuss the following questions:</a:t>
            </a:r>
            <a:endParaRPr lang="en-GB" sz="2800" dirty="0">
              <a:solidFill>
                <a:schemeClr val="bg1">
                  <a:lumMod val="95000"/>
                </a:schemeClr>
              </a:solidFill>
            </a:endParaRPr>
          </a:p>
        </p:txBody>
      </p:sp>
      <p:sp>
        <p:nvSpPr>
          <p:cNvPr id="4" name="TextBox 3"/>
          <p:cNvSpPr txBox="1"/>
          <p:nvPr/>
        </p:nvSpPr>
        <p:spPr>
          <a:xfrm>
            <a:off x="875072" y="3910364"/>
            <a:ext cx="10399654" cy="1785104"/>
          </a:xfrm>
          <a:prstGeom prst="rect">
            <a:avLst/>
          </a:prstGeom>
          <a:noFill/>
        </p:spPr>
        <p:txBody>
          <a:bodyPr wrap="square" rtlCol="0">
            <a:spAutoFit/>
          </a:bodyPr>
          <a:lstStyle/>
          <a:p>
            <a:pPr marL="742950" lvl="1" indent="-285750">
              <a:buFont typeface="Arial" panose="020B0604020202020204" pitchFamily="34" charset="0"/>
              <a:buChar char="•"/>
            </a:pPr>
            <a:r>
              <a:rPr lang="en-GB" sz="2800" dirty="0" smtClean="0">
                <a:solidFill>
                  <a:srgbClr val="FFD317"/>
                </a:solidFill>
              </a:rPr>
              <a:t>What would you like to change or improve about your course or College in general?</a:t>
            </a:r>
          </a:p>
          <a:p>
            <a:endParaRPr lang="en-GB" dirty="0" smtClean="0">
              <a:solidFill>
                <a:srgbClr val="FFD317"/>
              </a:solidFill>
            </a:endParaRPr>
          </a:p>
          <a:p>
            <a:r>
              <a:rPr lang="en-GB" sz="3600" b="1" dirty="0" smtClean="0">
                <a:solidFill>
                  <a:schemeClr val="bg1"/>
                </a:solidFill>
              </a:rPr>
              <a:t>Write this down on a post-it note for use in a minute!</a:t>
            </a:r>
            <a:endParaRPr lang="en-GB" sz="3600" b="1" dirty="0">
              <a:solidFill>
                <a:schemeClr val="bg1"/>
              </a:solidFill>
            </a:endParaRPr>
          </a:p>
        </p:txBody>
      </p:sp>
    </p:spTree>
    <p:extLst>
      <p:ext uri="{BB962C8B-B14F-4D97-AF65-F5344CB8AC3E}">
        <p14:creationId xmlns:p14="http://schemas.microsoft.com/office/powerpoint/2010/main" val="243914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20901</TotalTime>
  <Words>1037</Words>
  <Application>Microsoft Office PowerPoint</Application>
  <PresentationFormat>Widescreen</PresentationFormat>
  <Paragraphs>176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Melanie</dc:creator>
  <cp:lastModifiedBy>Clarke, Rachel</cp:lastModifiedBy>
  <cp:revision>38</cp:revision>
  <dcterms:created xsi:type="dcterms:W3CDTF">2014-10-15T08:34:36Z</dcterms:created>
  <dcterms:modified xsi:type="dcterms:W3CDTF">2018-10-11T08:53:54Z</dcterms:modified>
</cp:coreProperties>
</file>