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70" r:id="rId2"/>
    <p:sldId id="273" r:id="rId3"/>
    <p:sldId id="272" r:id="rId4"/>
    <p:sldId id="275" r:id="rId5"/>
    <p:sldId id="277" r:id="rId6"/>
    <p:sldId id="280" r:id="rId7"/>
    <p:sldId id="274" r:id="rId8"/>
    <p:sldId id="278" r:id="rId9"/>
    <p:sldId id="276" r:id="rId10"/>
    <p:sldId id="279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1AE94"/>
    <a:srgbClr val="FFD317"/>
    <a:srgbClr val="EA008F"/>
    <a:srgbClr val="5362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8" autoAdjust="0"/>
    <p:restoredTop sz="94660"/>
  </p:normalViewPr>
  <p:slideViewPr>
    <p:cSldViewPr snapToGrid="0">
      <p:cViewPr varScale="1">
        <p:scale>
          <a:sx n="89" d="100"/>
          <a:sy n="89" d="100"/>
        </p:scale>
        <p:origin x="370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7CC98C-A830-46C3-B4A0-870D39DB5550}" type="datetimeFigureOut">
              <a:rPr lang="en-GB" smtClean="0"/>
              <a:t>18/09/2018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F50794-E9AB-4A3E-A7FB-BB6C54FD43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58110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BB2AA-794B-454E-8B1E-0358E4FDF8B6}" type="datetimeFigureOut">
              <a:rPr lang="en-GB" smtClean="0"/>
              <a:t>18/09/2018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4D8A-F675-43F6-A724-50C443F0BE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8921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BB2AA-794B-454E-8B1E-0358E4FDF8B6}" type="datetimeFigureOut">
              <a:rPr lang="en-GB" smtClean="0"/>
              <a:t>18/09/2018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4D8A-F675-43F6-A724-50C443F0BE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2480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BB2AA-794B-454E-8B1E-0358E4FDF8B6}" type="datetimeFigureOut">
              <a:rPr lang="en-GB" smtClean="0"/>
              <a:t>18/09/2018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4D8A-F675-43F6-A724-50C443F0BE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5177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BB2AA-794B-454E-8B1E-0358E4FDF8B6}" type="datetimeFigureOut">
              <a:rPr lang="en-GB" smtClean="0"/>
              <a:t>18/09/2018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4D8A-F675-43F6-A724-50C443F0BE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2149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BB2AA-794B-454E-8B1E-0358E4FDF8B6}" type="datetimeFigureOut">
              <a:rPr lang="en-GB" smtClean="0"/>
              <a:t>18/09/2018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4D8A-F675-43F6-A724-50C443F0BE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9061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BB2AA-794B-454E-8B1E-0358E4FDF8B6}" type="datetimeFigureOut">
              <a:rPr lang="en-GB" smtClean="0"/>
              <a:t>18/09/2018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4D8A-F675-43F6-A724-50C443F0BE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0558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BB2AA-794B-454E-8B1E-0358E4FDF8B6}" type="datetimeFigureOut">
              <a:rPr lang="en-GB" smtClean="0"/>
              <a:t>18/09/2018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4D8A-F675-43F6-A724-50C443F0BE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46807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BB2AA-794B-454E-8B1E-0358E4FDF8B6}" type="datetimeFigureOut">
              <a:rPr lang="en-GB" smtClean="0"/>
              <a:t>18/09/2018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4D8A-F675-43F6-A724-50C443F0BE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1851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BB2AA-794B-454E-8B1E-0358E4FDF8B6}" type="datetimeFigureOut">
              <a:rPr lang="en-GB" smtClean="0"/>
              <a:t>18/09/2018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4D8A-F675-43F6-A724-50C443F0BE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1671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BB2AA-794B-454E-8B1E-0358E4FDF8B6}" type="datetimeFigureOut">
              <a:rPr lang="en-GB" smtClean="0"/>
              <a:t>18/09/2018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4D8A-F675-43F6-A724-50C443F0BE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1014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BB2AA-794B-454E-8B1E-0358E4FDF8B6}" type="datetimeFigureOut">
              <a:rPr lang="en-GB" smtClean="0"/>
              <a:t>18/09/2018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4D8A-F675-43F6-A724-50C443F0BE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944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7BB2AA-794B-454E-8B1E-0358E4FDF8B6}" type="datetimeFigureOut">
              <a:rPr lang="en-GB" smtClean="0"/>
              <a:t>18/09/2018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B74D8A-F675-43F6-A724-50C443F0BE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0202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3627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703948" cy="6858000"/>
          </a:xfrm>
        </p:spPr>
      </p:pic>
    </p:spTree>
    <p:extLst>
      <p:ext uri="{BB962C8B-B14F-4D97-AF65-F5344CB8AC3E}">
        <p14:creationId xmlns:p14="http://schemas.microsoft.com/office/powerpoint/2010/main" val="3896467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3627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520000" cy="2520000"/>
          </a:xfrm>
          <a:prstGeom prst="rect">
            <a:avLst/>
          </a:prstGeom>
        </p:spPr>
      </p:pic>
      <p:sp>
        <p:nvSpPr>
          <p:cNvPr id="7" name="Line 14"/>
          <p:cNvSpPr>
            <a:spLocks noChangeShapeType="1"/>
          </p:cNvSpPr>
          <p:nvPr/>
        </p:nvSpPr>
        <p:spPr bwMode="auto">
          <a:xfrm>
            <a:off x="2520000" y="226244"/>
            <a:ext cx="0" cy="2215298"/>
          </a:xfrm>
          <a:prstGeom prst="line">
            <a:avLst/>
          </a:prstGeom>
          <a:noFill/>
          <a:ln w="63500">
            <a:solidFill>
              <a:srgbClr val="FFD317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4" name="Group 12"/>
          <p:cNvGrpSpPr>
            <a:grpSpLocks noChangeAspect="1"/>
          </p:cNvGrpSpPr>
          <p:nvPr/>
        </p:nvGrpSpPr>
        <p:grpSpPr bwMode="auto">
          <a:xfrm>
            <a:off x="9387866" y="4132322"/>
            <a:ext cx="2520000" cy="2520000"/>
            <a:chOff x="105264150" y="107447775"/>
            <a:chExt cx="2952000" cy="2952000"/>
          </a:xfrm>
        </p:grpSpPr>
        <p:pic>
          <p:nvPicPr>
            <p:cNvPr id="5" name="Picture 13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52626F"/>
                </a:clrFrom>
                <a:clrTo>
                  <a:srgbClr val="52626F">
                    <a:alpha val="0"/>
                  </a:srgbClr>
                </a:clrTo>
              </a:clrChange>
              <a:lum bright="-18000"/>
            </a:blip>
            <a:srcRect/>
            <a:stretch>
              <a:fillRect/>
            </a:stretch>
          </p:blipFill>
          <p:spPr bwMode="auto">
            <a:xfrm>
              <a:off x="105264150" y="107447775"/>
              <a:ext cx="2952000" cy="2952000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</p:spPr>
        </p:pic>
        <p:sp>
          <p:nvSpPr>
            <p:cNvPr id="6" name="Line 14"/>
            <p:cNvSpPr>
              <a:spLocks noChangeShapeType="1"/>
            </p:cNvSpPr>
            <p:nvPr/>
          </p:nvSpPr>
          <p:spPr bwMode="auto">
            <a:xfrm>
              <a:off x="108108150" y="107627775"/>
              <a:ext cx="0" cy="2592000"/>
            </a:xfrm>
            <a:prstGeom prst="line">
              <a:avLst/>
            </a:prstGeom>
            <a:noFill/>
            <a:ln w="63500">
              <a:solidFill>
                <a:srgbClr val="FFD317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3452794" y="1428737"/>
            <a:ext cx="65008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chemeClr val="bg1">
                    <a:lumMod val="95000"/>
                  </a:schemeClr>
                </a:solidFill>
              </a:rPr>
              <a:t>Have you got any questions?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15760" y="2746244"/>
            <a:ext cx="9215257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chemeClr val="bg1">
                    <a:lumMod val="95000"/>
                  </a:schemeClr>
                </a:solidFill>
              </a:rPr>
              <a:t>You </a:t>
            </a:r>
            <a:r>
              <a:rPr lang="en-GB" sz="2800" dirty="0">
                <a:solidFill>
                  <a:schemeClr val="bg1">
                    <a:lumMod val="95000"/>
                  </a:schemeClr>
                </a:solidFill>
              </a:rPr>
              <a:t>can ask the </a:t>
            </a:r>
            <a:r>
              <a:rPr lang="en-GB" sz="2800" b="1" dirty="0">
                <a:solidFill>
                  <a:srgbClr val="FFD41D"/>
                </a:solidFill>
              </a:rPr>
              <a:t>Student Engagement Team (Enrichment)  </a:t>
            </a:r>
            <a:r>
              <a:rPr lang="en-GB" sz="2800" dirty="0">
                <a:solidFill>
                  <a:schemeClr val="bg1">
                    <a:lumMod val="95000"/>
                  </a:schemeClr>
                </a:solidFill>
              </a:rPr>
              <a:t>in any of the following ways...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en-GB" sz="2800" dirty="0">
                <a:solidFill>
                  <a:schemeClr val="bg1">
                    <a:lumMod val="95000"/>
                  </a:schemeClr>
                </a:solidFill>
              </a:rPr>
              <a:t> Come and see </a:t>
            </a:r>
            <a:r>
              <a:rPr lang="en-GB" sz="2800" dirty="0" smtClean="0">
                <a:solidFill>
                  <a:schemeClr val="bg1">
                    <a:lumMod val="95000"/>
                  </a:schemeClr>
                </a:solidFill>
              </a:rPr>
              <a:t>us in </a:t>
            </a:r>
            <a:r>
              <a:rPr lang="en-GB" sz="2800" dirty="0">
                <a:solidFill>
                  <a:schemeClr val="bg1">
                    <a:lumMod val="95000"/>
                  </a:schemeClr>
                </a:solidFill>
              </a:rPr>
              <a:t>room </a:t>
            </a:r>
            <a:r>
              <a:rPr lang="en-GB" sz="2800" dirty="0" smtClean="0">
                <a:solidFill>
                  <a:schemeClr val="bg1">
                    <a:lumMod val="95000"/>
                  </a:schemeClr>
                </a:solidFill>
              </a:rPr>
              <a:t>2/47 </a:t>
            </a:r>
            <a:r>
              <a:rPr lang="en-GB" sz="2800" dirty="0">
                <a:solidFill>
                  <a:schemeClr val="bg1">
                    <a:lumMod val="95000"/>
                  </a:schemeClr>
                </a:solidFill>
              </a:rPr>
              <a:t>@ The Learning Exchange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en-GB" sz="2800" dirty="0">
                <a:solidFill>
                  <a:schemeClr val="bg1">
                    <a:lumMod val="95000"/>
                  </a:schemeClr>
                </a:solidFill>
              </a:rPr>
              <a:t> Email: </a:t>
            </a:r>
            <a:r>
              <a:rPr lang="en-GB" sz="2800" b="1" dirty="0">
                <a:solidFill>
                  <a:srgbClr val="FFD41D"/>
                </a:solidFill>
              </a:rPr>
              <a:t>SET@liv-coll.ac.uk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en-GB" sz="2800" dirty="0" smtClean="0">
                <a:solidFill>
                  <a:schemeClr val="bg1">
                    <a:lumMod val="95000"/>
                  </a:schemeClr>
                </a:solidFill>
              </a:rPr>
              <a:t> Call </a:t>
            </a:r>
            <a:r>
              <a:rPr lang="en-GB" sz="2800" dirty="0">
                <a:solidFill>
                  <a:schemeClr val="bg1">
                    <a:lumMod val="95000"/>
                  </a:schemeClr>
                </a:solidFill>
              </a:rPr>
              <a:t>0151 252 </a:t>
            </a:r>
            <a:r>
              <a:rPr lang="en-GB" sz="2800" dirty="0" smtClean="0">
                <a:solidFill>
                  <a:schemeClr val="bg1">
                    <a:lumMod val="95000"/>
                  </a:schemeClr>
                </a:solidFill>
              </a:rPr>
              <a:t>4880</a:t>
            </a:r>
            <a:endParaRPr lang="en-GB" sz="2800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en-GB" sz="2800" dirty="0" smtClean="0">
                <a:solidFill>
                  <a:schemeClr val="bg1">
                    <a:lumMod val="95000"/>
                  </a:schemeClr>
                </a:solidFill>
              </a:rPr>
              <a:t>Your </a:t>
            </a:r>
            <a:r>
              <a:rPr lang="en-GB" sz="2800" dirty="0">
                <a:solidFill>
                  <a:schemeClr val="bg1">
                    <a:lumMod val="95000"/>
                  </a:schemeClr>
                </a:solidFill>
              </a:rPr>
              <a:t>Personal or Subject Tutor will guide you through the </a:t>
            </a:r>
            <a:r>
              <a:rPr lang="en-GB" sz="2800" dirty="0" smtClean="0">
                <a:solidFill>
                  <a:schemeClr val="bg1">
                    <a:lumMod val="95000"/>
                  </a:schemeClr>
                </a:solidFill>
              </a:rPr>
              <a:t>Student Rep election </a:t>
            </a:r>
            <a:r>
              <a:rPr lang="en-GB" sz="2800" dirty="0">
                <a:solidFill>
                  <a:schemeClr val="bg1">
                    <a:lumMod val="95000"/>
                  </a:schemeClr>
                </a:solidFill>
              </a:rPr>
              <a:t>process. </a:t>
            </a:r>
          </a:p>
        </p:txBody>
      </p:sp>
    </p:spTree>
    <p:extLst>
      <p:ext uri="{BB962C8B-B14F-4D97-AF65-F5344CB8AC3E}">
        <p14:creationId xmlns:p14="http://schemas.microsoft.com/office/powerpoint/2010/main" val="2882198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3627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520000" cy="2520000"/>
          </a:xfrm>
          <a:prstGeom prst="rect">
            <a:avLst/>
          </a:prstGeom>
        </p:spPr>
      </p:pic>
      <p:sp>
        <p:nvSpPr>
          <p:cNvPr id="7" name="Line 14"/>
          <p:cNvSpPr>
            <a:spLocks noChangeShapeType="1"/>
          </p:cNvSpPr>
          <p:nvPr/>
        </p:nvSpPr>
        <p:spPr bwMode="auto">
          <a:xfrm>
            <a:off x="2520000" y="226244"/>
            <a:ext cx="0" cy="2215298"/>
          </a:xfrm>
          <a:prstGeom prst="line">
            <a:avLst/>
          </a:prstGeom>
          <a:noFill/>
          <a:ln w="63500">
            <a:solidFill>
              <a:srgbClr val="FFD317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2940382" y="794615"/>
            <a:ext cx="7143800" cy="1107996"/>
          </a:xfrm>
          <a:prstGeom prst="rect">
            <a:avLst/>
          </a:prstGeom>
          <a:solidFill>
            <a:srgbClr val="53627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en-GB" sz="6600" dirty="0" smtClean="0">
                <a:solidFill>
                  <a:srgbClr val="EA008F"/>
                </a:solidFill>
              </a:rPr>
              <a:t>Student Voice</a:t>
            </a:r>
            <a:endParaRPr lang="en-GB" sz="6600" dirty="0">
              <a:solidFill>
                <a:srgbClr val="EA008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20000" y="3791492"/>
            <a:ext cx="7143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3200" dirty="0">
                <a:solidFill>
                  <a:schemeClr val="bg1">
                    <a:lumMod val="95000"/>
                  </a:schemeClr>
                </a:solidFill>
              </a:rPr>
              <a:t>A quick intro about how to get your views listened to and make changes!</a:t>
            </a:r>
          </a:p>
        </p:txBody>
      </p:sp>
      <p:sp>
        <p:nvSpPr>
          <p:cNvPr id="3" name="Rectangle 2"/>
          <p:cNvSpPr/>
          <p:nvPr/>
        </p:nvSpPr>
        <p:spPr>
          <a:xfrm>
            <a:off x="2520000" y="2667786"/>
            <a:ext cx="68163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>
                <a:solidFill>
                  <a:schemeClr val="bg1">
                    <a:lumMod val="95000"/>
                  </a:schemeClr>
                </a:solidFill>
              </a:rPr>
              <a:t>What is it? What does it do?</a:t>
            </a:r>
          </a:p>
        </p:txBody>
      </p:sp>
    </p:spTree>
    <p:extLst>
      <p:ext uri="{BB962C8B-B14F-4D97-AF65-F5344CB8AC3E}">
        <p14:creationId xmlns:p14="http://schemas.microsoft.com/office/powerpoint/2010/main" val="2861860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3627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520000" cy="2520000"/>
          </a:xfrm>
          <a:prstGeom prst="rect">
            <a:avLst/>
          </a:prstGeom>
        </p:spPr>
      </p:pic>
      <p:sp>
        <p:nvSpPr>
          <p:cNvPr id="7" name="Line 14"/>
          <p:cNvSpPr>
            <a:spLocks noChangeShapeType="1"/>
          </p:cNvSpPr>
          <p:nvPr/>
        </p:nvSpPr>
        <p:spPr bwMode="auto">
          <a:xfrm>
            <a:off x="2520000" y="226244"/>
            <a:ext cx="0" cy="2215298"/>
          </a:xfrm>
          <a:prstGeom prst="line">
            <a:avLst/>
          </a:prstGeom>
          <a:noFill/>
          <a:ln w="63500">
            <a:solidFill>
              <a:srgbClr val="FFD317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2972486" y="593888"/>
            <a:ext cx="8143932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bg1">
                    <a:lumMod val="95000"/>
                  </a:schemeClr>
                </a:solidFill>
              </a:rPr>
              <a:t>It is a system </a:t>
            </a:r>
            <a:r>
              <a:rPr lang="en-GB" sz="3200" dirty="0" smtClean="0">
                <a:solidFill>
                  <a:schemeClr val="bg1">
                    <a:lumMod val="95000"/>
                  </a:schemeClr>
                </a:solidFill>
              </a:rPr>
              <a:t>that </a:t>
            </a:r>
            <a:r>
              <a:rPr lang="en-GB" sz="3200" dirty="0">
                <a:solidFill>
                  <a:schemeClr val="bg1">
                    <a:lumMod val="95000"/>
                  </a:schemeClr>
                </a:solidFill>
              </a:rPr>
              <a:t>makes sure </a:t>
            </a:r>
            <a:r>
              <a:rPr lang="en-GB" sz="3200" dirty="0" smtClean="0">
                <a:solidFill>
                  <a:schemeClr val="bg1">
                    <a:lumMod val="95000"/>
                  </a:schemeClr>
                </a:solidFill>
              </a:rPr>
              <a:t>we as a college </a:t>
            </a:r>
            <a:r>
              <a:rPr lang="en-GB" sz="3200" dirty="0">
                <a:solidFill>
                  <a:schemeClr val="bg1">
                    <a:lumMod val="95000"/>
                  </a:schemeClr>
                </a:solidFill>
              </a:rPr>
              <a:t>listen to </a:t>
            </a:r>
            <a:r>
              <a:rPr lang="en-GB" sz="3200" dirty="0" smtClean="0">
                <a:solidFill>
                  <a:schemeClr val="bg1">
                    <a:lumMod val="95000"/>
                  </a:schemeClr>
                </a:solidFill>
              </a:rPr>
              <a:t>you and </a:t>
            </a:r>
            <a:r>
              <a:rPr lang="en-GB" sz="3200" dirty="0">
                <a:solidFill>
                  <a:schemeClr val="bg1">
                    <a:lumMod val="95000"/>
                  </a:schemeClr>
                </a:solidFill>
              </a:rPr>
              <a:t>act </a:t>
            </a:r>
            <a:r>
              <a:rPr lang="en-GB" sz="3200" dirty="0" smtClean="0">
                <a:solidFill>
                  <a:schemeClr val="bg1">
                    <a:lumMod val="95000"/>
                  </a:schemeClr>
                </a:solidFill>
              </a:rPr>
              <a:t>on </a:t>
            </a:r>
            <a:r>
              <a:rPr lang="en-GB" sz="3200" dirty="0">
                <a:solidFill>
                  <a:schemeClr val="bg1">
                    <a:lumMod val="95000"/>
                  </a:schemeClr>
                </a:solidFill>
              </a:rPr>
              <a:t>your feedback about being a student here. </a:t>
            </a:r>
          </a:p>
          <a:p>
            <a:endParaRPr lang="en-GB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520000" y="2961904"/>
            <a:ext cx="8941560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>
                <a:solidFill>
                  <a:prstClr val="white">
                    <a:lumMod val="95000"/>
                  </a:prstClr>
                </a:solidFill>
              </a:rPr>
              <a:t>What it does</a:t>
            </a:r>
            <a:endParaRPr lang="en-GB" sz="3200" b="1" dirty="0">
              <a:solidFill>
                <a:schemeClr val="bg1">
                  <a:lumMod val="9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bg1">
                    <a:lumMod val="95000"/>
                  </a:schemeClr>
                </a:solidFill>
              </a:rPr>
              <a:t>It actively shapes your education here and makes it </a:t>
            </a:r>
            <a:r>
              <a:rPr lang="en-GB" sz="2800" dirty="0" smtClean="0">
                <a:solidFill>
                  <a:schemeClr val="bg1">
                    <a:lumMod val="95000"/>
                  </a:schemeClr>
                </a:solidFill>
              </a:rPr>
              <a:t>better</a:t>
            </a:r>
            <a:endParaRPr lang="en-GB" sz="2800" dirty="0">
              <a:solidFill>
                <a:schemeClr val="bg1">
                  <a:lumMod val="9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bg1">
                    <a:lumMod val="95000"/>
                  </a:schemeClr>
                </a:solidFill>
              </a:rPr>
              <a:t>It influences decision making with </a:t>
            </a:r>
            <a:r>
              <a:rPr lang="en-GB" sz="2800" dirty="0" smtClean="0">
                <a:solidFill>
                  <a:schemeClr val="bg1">
                    <a:lumMod val="95000"/>
                  </a:schemeClr>
                </a:solidFill>
              </a:rPr>
              <a:t>managers</a:t>
            </a:r>
            <a:endParaRPr lang="en-GB" sz="2800" dirty="0">
              <a:solidFill>
                <a:schemeClr val="bg1">
                  <a:lumMod val="9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bg1">
                    <a:lumMod val="95000"/>
                  </a:schemeClr>
                </a:solidFill>
              </a:rPr>
              <a:t>It </a:t>
            </a:r>
            <a:r>
              <a:rPr lang="en-GB" sz="2800" dirty="0" smtClean="0">
                <a:solidFill>
                  <a:schemeClr val="bg1">
                    <a:lumMod val="95000"/>
                  </a:schemeClr>
                </a:solidFill>
              </a:rPr>
              <a:t>helps you to help </a:t>
            </a:r>
            <a:r>
              <a:rPr lang="en-GB" sz="2800" dirty="0">
                <a:solidFill>
                  <a:schemeClr val="bg1">
                    <a:lumMod val="95000"/>
                  </a:schemeClr>
                </a:solidFill>
              </a:rPr>
              <a:t>us improve teaching and learning </a:t>
            </a:r>
            <a:endParaRPr lang="en-GB" sz="2800" dirty="0" smtClean="0">
              <a:solidFill>
                <a:schemeClr val="bg1">
                  <a:lumMod val="9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chemeClr val="bg1">
                    <a:lumMod val="95000"/>
                  </a:schemeClr>
                </a:solidFill>
              </a:rPr>
              <a:t>It improves the general </a:t>
            </a:r>
            <a:r>
              <a:rPr lang="en-GB" sz="2800" dirty="0">
                <a:solidFill>
                  <a:schemeClr val="bg1">
                    <a:lumMod val="95000"/>
                  </a:schemeClr>
                </a:solidFill>
              </a:rPr>
              <a:t>student </a:t>
            </a:r>
            <a:r>
              <a:rPr lang="en-GB" sz="2800" dirty="0" smtClean="0">
                <a:solidFill>
                  <a:schemeClr val="bg1">
                    <a:lumMod val="95000"/>
                  </a:schemeClr>
                </a:solidFill>
              </a:rPr>
              <a:t>experience</a:t>
            </a:r>
            <a:endParaRPr lang="en-GB" sz="2800" dirty="0">
              <a:solidFill>
                <a:schemeClr val="bg1">
                  <a:lumMod val="9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bg1">
                    <a:lumMod val="95000"/>
                  </a:schemeClr>
                </a:solidFill>
              </a:rPr>
              <a:t>It makes a </a:t>
            </a:r>
            <a:r>
              <a:rPr lang="en-GB" sz="2800" dirty="0" smtClean="0">
                <a:solidFill>
                  <a:schemeClr val="bg1">
                    <a:lumMod val="95000"/>
                  </a:schemeClr>
                </a:solidFill>
              </a:rPr>
              <a:t>difference…</a:t>
            </a:r>
            <a:endParaRPr lang="en-GB" sz="28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7475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3627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520000" cy="2520000"/>
          </a:xfrm>
          <a:prstGeom prst="rect">
            <a:avLst/>
          </a:prstGeom>
        </p:spPr>
      </p:pic>
      <p:sp>
        <p:nvSpPr>
          <p:cNvPr id="7" name="Line 14"/>
          <p:cNvSpPr>
            <a:spLocks noChangeShapeType="1"/>
          </p:cNvSpPr>
          <p:nvPr/>
        </p:nvSpPr>
        <p:spPr bwMode="auto">
          <a:xfrm>
            <a:off x="2520000" y="226244"/>
            <a:ext cx="0" cy="2215298"/>
          </a:xfrm>
          <a:prstGeom prst="line">
            <a:avLst/>
          </a:prstGeom>
          <a:noFill/>
          <a:ln w="63500">
            <a:solidFill>
              <a:srgbClr val="FFD317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2940382" y="794615"/>
            <a:ext cx="7143800" cy="1107996"/>
          </a:xfrm>
          <a:prstGeom prst="rect">
            <a:avLst/>
          </a:prstGeom>
          <a:solidFill>
            <a:srgbClr val="53627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en-GB" sz="6600" dirty="0" smtClean="0">
                <a:solidFill>
                  <a:srgbClr val="EA008F"/>
                </a:solidFill>
              </a:rPr>
              <a:t>Student Reps</a:t>
            </a:r>
            <a:endParaRPr lang="en-GB" sz="6600" dirty="0">
              <a:solidFill>
                <a:srgbClr val="EA008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40382" y="2013683"/>
            <a:ext cx="714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chemeClr val="bg1">
                    <a:lumMod val="95000"/>
                  </a:schemeClr>
                </a:solidFill>
              </a:rPr>
              <a:t>The Student Rep role...</a:t>
            </a:r>
          </a:p>
        </p:txBody>
      </p:sp>
      <p:sp>
        <p:nvSpPr>
          <p:cNvPr id="3" name="Rectangle 2"/>
          <p:cNvSpPr/>
          <p:nvPr/>
        </p:nvSpPr>
        <p:spPr>
          <a:xfrm>
            <a:off x="425709" y="2746244"/>
            <a:ext cx="1109384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>
                <a:solidFill>
                  <a:srgbClr val="FFD317"/>
                </a:solidFill>
              </a:rPr>
              <a:t>Your entitlement</a:t>
            </a:r>
          </a:p>
          <a:p>
            <a:r>
              <a:rPr lang="en-GB" sz="2800" dirty="0">
                <a:solidFill>
                  <a:schemeClr val="bg1">
                    <a:lumMod val="95000"/>
                  </a:schemeClr>
                </a:solidFill>
              </a:rPr>
              <a:t>Every student has the right to have a Student Rep. Usually there will be one in each class.</a:t>
            </a:r>
          </a:p>
        </p:txBody>
      </p:sp>
      <p:sp>
        <p:nvSpPr>
          <p:cNvPr id="6" name="Rectangle 5"/>
          <p:cNvSpPr/>
          <p:nvPr/>
        </p:nvSpPr>
        <p:spPr>
          <a:xfrm>
            <a:off x="416282" y="4525246"/>
            <a:ext cx="1110327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>
                <a:solidFill>
                  <a:srgbClr val="FFD317"/>
                </a:solidFill>
              </a:rPr>
              <a:t>Qualities and skills of a good Student </a:t>
            </a:r>
            <a:r>
              <a:rPr lang="en-GB" sz="3200" b="1" dirty="0" smtClean="0">
                <a:solidFill>
                  <a:srgbClr val="FFD317"/>
                </a:solidFill>
              </a:rPr>
              <a:t>Rep</a:t>
            </a:r>
            <a:endParaRPr lang="en-GB" sz="3200" b="1" dirty="0">
              <a:solidFill>
                <a:srgbClr val="FFD317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5709" y="5171577"/>
            <a:ext cx="352412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bg1">
                    <a:lumMod val="95000"/>
                  </a:schemeClr>
                </a:solidFill>
              </a:rPr>
              <a:t>be enthusiastic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bg1">
                    <a:lumMod val="95000"/>
                  </a:schemeClr>
                </a:solidFill>
              </a:rPr>
              <a:t>be committed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bg1">
                    <a:lumMod val="95000"/>
                  </a:schemeClr>
                </a:solidFill>
              </a:rPr>
              <a:t>be </a:t>
            </a:r>
            <a:r>
              <a:rPr lang="en-GB" sz="2800" dirty="0" smtClean="0">
                <a:solidFill>
                  <a:schemeClr val="bg1">
                    <a:lumMod val="95000"/>
                  </a:schemeClr>
                </a:solidFill>
              </a:rPr>
              <a:t>visible</a:t>
            </a:r>
            <a:endParaRPr lang="en-GB" sz="28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128940" y="5140799"/>
            <a:ext cx="6532775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chemeClr val="bg1">
                    <a:lumMod val="95000"/>
                  </a:schemeClr>
                </a:solidFill>
              </a:rPr>
              <a:t>have </a:t>
            </a:r>
            <a:r>
              <a:rPr lang="en-GB" sz="2800" dirty="0">
                <a:solidFill>
                  <a:schemeClr val="bg1">
                    <a:lumMod val="95000"/>
                  </a:schemeClr>
                </a:solidFill>
              </a:rPr>
              <a:t>good communication skills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chemeClr val="bg1">
                    <a:lumMod val="95000"/>
                  </a:schemeClr>
                </a:solidFill>
              </a:rPr>
              <a:t>have </a:t>
            </a:r>
            <a:r>
              <a:rPr lang="en-GB" sz="2800" dirty="0">
                <a:solidFill>
                  <a:schemeClr val="bg1">
                    <a:lumMod val="95000"/>
                  </a:schemeClr>
                </a:solidFill>
              </a:rPr>
              <a:t>good time management skills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3184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3627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520000" cy="2520000"/>
          </a:xfrm>
          <a:prstGeom prst="rect">
            <a:avLst/>
          </a:prstGeom>
        </p:spPr>
      </p:pic>
      <p:sp>
        <p:nvSpPr>
          <p:cNvPr id="7" name="Line 14"/>
          <p:cNvSpPr>
            <a:spLocks noChangeShapeType="1"/>
          </p:cNvSpPr>
          <p:nvPr/>
        </p:nvSpPr>
        <p:spPr bwMode="auto">
          <a:xfrm>
            <a:off x="2520000" y="226244"/>
            <a:ext cx="0" cy="2215298"/>
          </a:xfrm>
          <a:prstGeom prst="line">
            <a:avLst/>
          </a:prstGeom>
          <a:noFill/>
          <a:ln w="63500">
            <a:solidFill>
              <a:srgbClr val="FFD317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2940382" y="794615"/>
            <a:ext cx="7143800" cy="1107996"/>
          </a:xfrm>
          <a:prstGeom prst="rect">
            <a:avLst/>
          </a:prstGeom>
          <a:solidFill>
            <a:srgbClr val="53627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en-GB" sz="6600" dirty="0" smtClean="0">
                <a:solidFill>
                  <a:srgbClr val="EA008F"/>
                </a:solidFill>
              </a:rPr>
              <a:t>Student Reps</a:t>
            </a:r>
            <a:endParaRPr lang="en-GB" sz="6600" dirty="0">
              <a:solidFill>
                <a:srgbClr val="EA008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40382" y="2013683"/>
            <a:ext cx="714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chemeClr val="bg1">
                    <a:lumMod val="95000"/>
                  </a:schemeClr>
                </a:solidFill>
              </a:rPr>
              <a:t>What will it involve?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24207" y="2552614"/>
            <a:ext cx="11500701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800" b="1" dirty="0" smtClean="0">
                <a:solidFill>
                  <a:srgbClr val="FFD41D"/>
                </a:solidFill>
              </a:rPr>
              <a:t>Collecting</a:t>
            </a:r>
            <a:r>
              <a:rPr lang="en-GB" sz="2800" dirty="0" smtClean="0">
                <a:solidFill>
                  <a:schemeClr val="bg1">
                    <a:lumMod val="95000"/>
                  </a:schemeClr>
                </a:solidFill>
              </a:rPr>
              <a:t> – gather </a:t>
            </a:r>
            <a:r>
              <a:rPr lang="en-GB" sz="2800" dirty="0">
                <a:solidFill>
                  <a:schemeClr val="bg1">
                    <a:lumMod val="95000"/>
                  </a:schemeClr>
                </a:solidFill>
              </a:rPr>
              <a:t>feedback, opinions and ideas from your </a:t>
            </a:r>
            <a:r>
              <a:rPr lang="en-GB" sz="2800" dirty="0" smtClean="0">
                <a:solidFill>
                  <a:schemeClr val="bg1">
                    <a:lumMod val="95000"/>
                  </a:schemeClr>
                </a:solidFill>
              </a:rPr>
              <a:t>class</a:t>
            </a:r>
            <a:endParaRPr lang="en-GB" sz="2800" dirty="0">
              <a:solidFill>
                <a:schemeClr val="bg1">
                  <a:lumMod val="9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en-GB" sz="2800" b="1" dirty="0" smtClean="0">
                <a:solidFill>
                  <a:srgbClr val="FFD41D"/>
                </a:solidFill>
              </a:rPr>
              <a:t>Collating </a:t>
            </a:r>
            <a:r>
              <a:rPr lang="en-GB" sz="2800" dirty="0" smtClean="0">
                <a:solidFill>
                  <a:schemeClr val="bg1">
                    <a:lumMod val="95000"/>
                  </a:schemeClr>
                </a:solidFill>
              </a:rPr>
              <a:t>– bring </a:t>
            </a:r>
            <a:r>
              <a:rPr lang="en-GB" sz="2800" dirty="0">
                <a:solidFill>
                  <a:schemeClr val="bg1">
                    <a:lumMod val="95000"/>
                  </a:schemeClr>
                </a:solidFill>
              </a:rPr>
              <a:t>all this together to take forward on their </a:t>
            </a:r>
            <a:r>
              <a:rPr lang="en-GB" sz="2800" dirty="0" smtClean="0">
                <a:solidFill>
                  <a:schemeClr val="bg1">
                    <a:lumMod val="95000"/>
                  </a:schemeClr>
                </a:solidFill>
              </a:rPr>
              <a:t>behalf</a:t>
            </a:r>
            <a:endParaRPr lang="en-GB" sz="2800" dirty="0">
              <a:solidFill>
                <a:schemeClr val="bg1">
                  <a:lumMod val="9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en-GB" sz="2800" b="1" dirty="0" smtClean="0">
                <a:solidFill>
                  <a:srgbClr val="FFD41D"/>
                </a:solidFill>
              </a:rPr>
              <a:t>Communicating </a:t>
            </a:r>
            <a:r>
              <a:rPr lang="en-GB" sz="2800" dirty="0" smtClean="0">
                <a:solidFill>
                  <a:schemeClr val="bg1">
                    <a:lumMod val="95000"/>
                  </a:schemeClr>
                </a:solidFill>
              </a:rPr>
              <a:t>– pass </a:t>
            </a:r>
            <a:r>
              <a:rPr lang="en-GB" sz="2800" dirty="0">
                <a:solidFill>
                  <a:schemeClr val="bg1">
                    <a:lumMod val="95000"/>
                  </a:schemeClr>
                </a:solidFill>
              </a:rPr>
              <a:t>this on through the system and feed back </a:t>
            </a:r>
            <a:r>
              <a:rPr lang="en-GB" sz="2800" dirty="0" smtClean="0">
                <a:solidFill>
                  <a:schemeClr val="bg1">
                    <a:lumMod val="95000"/>
                  </a:schemeClr>
                </a:solidFill>
              </a:rPr>
              <a:t>to your class</a:t>
            </a:r>
            <a:endParaRPr lang="en-GB" sz="2800" dirty="0">
              <a:solidFill>
                <a:schemeClr val="bg1">
                  <a:lumMod val="95000"/>
                </a:schemeClr>
              </a:solidFill>
            </a:endParaRPr>
          </a:p>
          <a:p>
            <a:endParaRPr lang="en-GB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en-GB" sz="3200" b="1" dirty="0">
                <a:solidFill>
                  <a:schemeClr val="bg1">
                    <a:lumMod val="95000"/>
                  </a:schemeClr>
                </a:solidFill>
              </a:rPr>
              <a:t>What’s in it for me?</a:t>
            </a:r>
          </a:p>
          <a:p>
            <a:pPr algn="ctr">
              <a:lnSpc>
                <a:spcPct val="150000"/>
              </a:lnSpc>
            </a:pPr>
            <a:r>
              <a:rPr lang="en-GB" sz="2800" b="1" dirty="0" smtClean="0">
                <a:solidFill>
                  <a:srgbClr val="FFD41D"/>
                </a:solidFill>
              </a:rPr>
              <a:t>–</a:t>
            </a:r>
            <a:r>
              <a:rPr lang="en-GB" sz="2800" dirty="0" smtClean="0">
                <a:solidFill>
                  <a:schemeClr val="bg1">
                    <a:lumMod val="95000"/>
                  </a:schemeClr>
                </a:solidFill>
              </a:rPr>
              <a:t> enhances your CV </a:t>
            </a:r>
            <a:r>
              <a:rPr lang="en-GB" sz="2800" b="1" dirty="0" smtClean="0">
                <a:solidFill>
                  <a:srgbClr val="FFD41D"/>
                </a:solidFill>
              </a:rPr>
              <a:t>–</a:t>
            </a:r>
            <a:r>
              <a:rPr lang="en-GB" sz="2800" dirty="0" smtClean="0">
                <a:solidFill>
                  <a:schemeClr val="bg1">
                    <a:lumMod val="95000"/>
                  </a:schemeClr>
                </a:solidFill>
              </a:rPr>
              <a:t> develops your confidence </a:t>
            </a:r>
            <a:r>
              <a:rPr lang="en-GB" sz="2800" b="1" dirty="0" smtClean="0">
                <a:solidFill>
                  <a:srgbClr val="FFD41D"/>
                </a:solidFill>
              </a:rPr>
              <a:t>– </a:t>
            </a:r>
            <a:r>
              <a:rPr lang="en-GB" sz="2800" dirty="0">
                <a:solidFill>
                  <a:schemeClr val="bg1">
                    <a:lumMod val="95000"/>
                  </a:schemeClr>
                </a:solidFill>
              </a:rPr>
              <a:t>you get a certificate</a:t>
            </a:r>
          </a:p>
          <a:p>
            <a:pPr algn="ctr">
              <a:lnSpc>
                <a:spcPct val="150000"/>
              </a:lnSpc>
            </a:pPr>
            <a:r>
              <a:rPr lang="en-GB" sz="2800" b="1" dirty="0" smtClean="0">
                <a:solidFill>
                  <a:srgbClr val="FFD41D"/>
                </a:solidFill>
              </a:rPr>
              <a:t>–</a:t>
            </a:r>
            <a:r>
              <a:rPr lang="en-GB" sz="2800" dirty="0" smtClean="0">
                <a:solidFill>
                  <a:schemeClr val="bg1">
                    <a:lumMod val="95000"/>
                  </a:schemeClr>
                </a:solidFill>
              </a:rPr>
              <a:t> improves your organisational and communication skills</a:t>
            </a:r>
          </a:p>
        </p:txBody>
      </p:sp>
    </p:spTree>
    <p:extLst>
      <p:ext uri="{BB962C8B-B14F-4D97-AF65-F5344CB8AC3E}">
        <p14:creationId xmlns:p14="http://schemas.microsoft.com/office/powerpoint/2010/main" val="1466212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3627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520000" cy="2520000"/>
          </a:xfrm>
          <a:prstGeom prst="rect">
            <a:avLst/>
          </a:prstGeom>
        </p:spPr>
      </p:pic>
      <p:sp>
        <p:nvSpPr>
          <p:cNvPr id="7" name="Line 14"/>
          <p:cNvSpPr>
            <a:spLocks noChangeShapeType="1"/>
          </p:cNvSpPr>
          <p:nvPr/>
        </p:nvSpPr>
        <p:spPr bwMode="auto">
          <a:xfrm>
            <a:off x="2520000" y="226244"/>
            <a:ext cx="0" cy="2215298"/>
          </a:xfrm>
          <a:prstGeom prst="line">
            <a:avLst/>
          </a:prstGeom>
          <a:noFill/>
          <a:ln w="63500">
            <a:solidFill>
              <a:srgbClr val="FFD317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2940382" y="794615"/>
            <a:ext cx="7143800" cy="1107996"/>
          </a:xfrm>
          <a:prstGeom prst="rect">
            <a:avLst/>
          </a:prstGeom>
          <a:solidFill>
            <a:srgbClr val="53627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en-GB" sz="6600" dirty="0" smtClean="0">
                <a:solidFill>
                  <a:srgbClr val="EA008F"/>
                </a:solidFill>
              </a:rPr>
              <a:t>The Selection</a:t>
            </a:r>
            <a:endParaRPr lang="en-GB" sz="6600" dirty="0">
              <a:solidFill>
                <a:srgbClr val="EA008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40382" y="2013683"/>
            <a:ext cx="714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chemeClr val="bg1">
                    <a:lumMod val="95000"/>
                  </a:schemeClr>
                </a:solidFill>
              </a:rPr>
              <a:t>Who will be the Student Rep?</a:t>
            </a:r>
            <a:endParaRPr lang="en-GB" sz="32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24207" y="2552614"/>
            <a:ext cx="11767793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800" b="1" dirty="0" smtClean="0">
                <a:solidFill>
                  <a:srgbClr val="FFD41D"/>
                </a:solidFill>
              </a:rPr>
              <a:t>Your tutor will choose one of the following ways to select a Student Rep:</a:t>
            </a:r>
            <a:endParaRPr lang="en-GB" sz="2800" dirty="0">
              <a:solidFill>
                <a:schemeClr val="bg1">
                  <a:lumMod val="95000"/>
                </a:schemeClr>
              </a:solidFill>
            </a:endParaRPr>
          </a:p>
          <a:p>
            <a:pPr>
              <a:lnSpc>
                <a:spcPct val="150000"/>
              </a:lnSpc>
            </a:pPr>
            <a:endParaRPr lang="en-GB" sz="2800" b="1" dirty="0" smtClean="0">
              <a:solidFill>
                <a:srgbClr val="FFD41D"/>
              </a:solidFill>
            </a:endParaRPr>
          </a:p>
          <a:p>
            <a:pPr>
              <a:lnSpc>
                <a:spcPct val="150000"/>
              </a:lnSpc>
            </a:pPr>
            <a:r>
              <a:rPr lang="en-GB" sz="2800" b="1" dirty="0" smtClean="0">
                <a:solidFill>
                  <a:srgbClr val="FFD41D"/>
                </a:solidFill>
              </a:rPr>
              <a:t>Open </a:t>
            </a:r>
            <a:r>
              <a:rPr lang="en-GB" sz="2800" b="1" dirty="0">
                <a:solidFill>
                  <a:srgbClr val="FFD41D"/>
                </a:solidFill>
              </a:rPr>
              <a:t>election </a:t>
            </a:r>
            <a:r>
              <a:rPr lang="en-GB" sz="2800" dirty="0">
                <a:solidFill>
                  <a:schemeClr val="bg1">
                    <a:lumMod val="95000"/>
                  </a:schemeClr>
                </a:solidFill>
              </a:rPr>
              <a:t>– students put themselves forward and the class votes. </a:t>
            </a:r>
            <a:r>
              <a:rPr lang="en-GB" sz="2800" dirty="0" smtClean="0">
                <a:solidFill>
                  <a:schemeClr val="bg1">
                    <a:lumMod val="95000"/>
                  </a:schemeClr>
                </a:solidFill>
              </a:rPr>
              <a:t>Simple!</a:t>
            </a:r>
            <a:endParaRPr lang="en-GB" sz="2800" dirty="0">
              <a:solidFill>
                <a:schemeClr val="bg1">
                  <a:lumMod val="9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en-GB" sz="2800" b="1" dirty="0" smtClean="0">
                <a:solidFill>
                  <a:srgbClr val="FFD41D"/>
                </a:solidFill>
              </a:rPr>
              <a:t>Blind election</a:t>
            </a:r>
            <a:r>
              <a:rPr lang="en-GB" sz="2800" dirty="0" smtClean="0">
                <a:solidFill>
                  <a:schemeClr val="bg1">
                    <a:lumMod val="95000"/>
                  </a:schemeClr>
                </a:solidFill>
              </a:rPr>
              <a:t> – a vote by the students based on a short written statement.</a:t>
            </a:r>
            <a:endParaRPr lang="en-GB" sz="2800" dirty="0">
              <a:solidFill>
                <a:schemeClr val="bg1">
                  <a:lumMod val="9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en-GB" sz="2800" b="1" dirty="0" smtClean="0">
                <a:solidFill>
                  <a:srgbClr val="FFD41D"/>
                </a:solidFill>
              </a:rPr>
              <a:t>Volunteer </a:t>
            </a:r>
            <a:r>
              <a:rPr lang="en-GB" sz="2800" dirty="0" smtClean="0">
                <a:solidFill>
                  <a:schemeClr val="bg1">
                    <a:lumMod val="95000"/>
                  </a:schemeClr>
                </a:solidFill>
              </a:rPr>
              <a:t>– interested students let their tutor know. Deputies are allowed too.</a:t>
            </a:r>
            <a:endParaRPr lang="en-GB" sz="28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0099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3627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520000" cy="2520000"/>
          </a:xfrm>
          <a:prstGeom prst="rect">
            <a:avLst/>
          </a:prstGeom>
        </p:spPr>
      </p:pic>
      <p:sp>
        <p:nvSpPr>
          <p:cNvPr id="7" name="Line 14"/>
          <p:cNvSpPr>
            <a:spLocks noChangeShapeType="1"/>
          </p:cNvSpPr>
          <p:nvPr/>
        </p:nvSpPr>
        <p:spPr bwMode="auto">
          <a:xfrm>
            <a:off x="2520000" y="226244"/>
            <a:ext cx="0" cy="2215298"/>
          </a:xfrm>
          <a:prstGeom prst="line">
            <a:avLst/>
          </a:prstGeom>
          <a:noFill/>
          <a:ln w="63500">
            <a:solidFill>
              <a:srgbClr val="FFD317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2940382" y="794615"/>
            <a:ext cx="5014327" cy="1107996"/>
          </a:xfrm>
          <a:prstGeom prst="rect">
            <a:avLst/>
          </a:prstGeom>
          <a:solidFill>
            <a:srgbClr val="53627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en-GB" sz="6600" dirty="0" smtClean="0">
                <a:solidFill>
                  <a:srgbClr val="EA008F"/>
                </a:solidFill>
              </a:rPr>
              <a:t>School Reps</a:t>
            </a:r>
            <a:endParaRPr lang="en-GB" sz="6600" dirty="0">
              <a:solidFill>
                <a:srgbClr val="EA008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40382" y="2013683"/>
            <a:ext cx="50143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chemeClr val="bg1">
                    <a:lumMod val="95000"/>
                  </a:schemeClr>
                </a:solidFill>
              </a:rPr>
              <a:t>What will it involve?</a:t>
            </a:r>
          </a:p>
        </p:txBody>
      </p:sp>
      <p:sp>
        <p:nvSpPr>
          <p:cNvPr id="3" name="Rectangle 2"/>
          <p:cNvSpPr/>
          <p:nvPr/>
        </p:nvSpPr>
        <p:spPr>
          <a:xfrm>
            <a:off x="492860" y="2837751"/>
            <a:ext cx="1138610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chemeClr val="bg1">
                    <a:lumMod val="95000"/>
                  </a:schemeClr>
                </a:solidFill>
              </a:rPr>
              <a:t>Each School will have an elected School Rep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chemeClr val="bg1">
                    <a:lumMod val="95000"/>
                  </a:schemeClr>
                </a:solidFill>
              </a:rPr>
              <a:t>They </a:t>
            </a:r>
            <a:r>
              <a:rPr lang="en-GB" sz="2800" dirty="0">
                <a:solidFill>
                  <a:schemeClr val="bg1">
                    <a:lumMod val="95000"/>
                  </a:schemeClr>
                </a:solidFill>
              </a:rPr>
              <a:t>meet </a:t>
            </a:r>
            <a:r>
              <a:rPr lang="en-GB" sz="2800" dirty="0" smtClean="0">
                <a:solidFill>
                  <a:schemeClr val="bg1">
                    <a:lumMod val="95000"/>
                  </a:schemeClr>
                </a:solidFill>
              </a:rPr>
              <a:t>with their </a:t>
            </a:r>
            <a:r>
              <a:rPr lang="en-GB" sz="2800" dirty="0">
                <a:solidFill>
                  <a:schemeClr val="bg1">
                    <a:lumMod val="95000"/>
                  </a:schemeClr>
                </a:solidFill>
              </a:rPr>
              <a:t>Head of School </a:t>
            </a:r>
            <a:r>
              <a:rPr lang="en-GB" sz="2800" dirty="0" smtClean="0">
                <a:solidFill>
                  <a:schemeClr val="bg1">
                    <a:lumMod val="95000"/>
                  </a:schemeClr>
                </a:solidFill>
              </a:rPr>
              <a:t>to  raise issues, concerns and ideas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chemeClr val="bg1">
                    <a:lumMod val="95000"/>
                  </a:schemeClr>
                </a:solidFill>
              </a:rPr>
              <a:t>To be a School Rep you must be a Student Rep first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chemeClr val="bg1">
                    <a:lumMod val="95000"/>
                  </a:schemeClr>
                </a:solidFill>
              </a:rPr>
              <a:t>School </a:t>
            </a:r>
            <a:r>
              <a:rPr lang="en-GB" sz="2800" dirty="0">
                <a:solidFill>
                  <a:schemeClr val="bg1">
                    <a:lumMod val="95000"/>
                  </a:schemeClr>
                </a:solidFill>
              </a:rPr>
              <a:t>Reps </a:t>
            </a:r>
            <a:r>
              <a:rPr lang="en-GB" sz="2800" dirty="0" smtClean="0">
                <a:solidFill>
                  <a:schemeClr val="bg1">
                    <a:lumMod val="95000"/>
                  </a:schemeClr>
                </a:solidFill>
              </a:rPr>
              <a:t>sit </a:t>
            </a:r>
            <a:r>
              <a:rPr lang="en-GB" sz="2800" dirty="0">
                <a:solidFill>
                  <a:schemeClr val="bg1">
                    <a:lumMod val="95000"/>
                  </a:schemeClr>
                </a:solidFill>
              </a:rPr>
              <a:t>on the Student </a:t>
            </a:r>
            <a:r>
              <a:rPr lang="en-GB" sz="2800" dirty="0" smtClean="0">
                <a:solidFill>
                  <a:schemeClr val="bg1">
                    <a:lumMod val="95000"/>
                  </a:schemeClr>
                </a:solidFill>
              </a:rPr>
              <a:t>Parliament</a:t>
            </a:r>
          </a:p>
          <a:p>
            <a:endParaRPr lang="en-GB" sz="2800" dirty="0" smtClean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en-GB" sz="2800" dirty="0" smtClean="0">
                <a:solidFill>
                  <a:schemeClr val="bg1">
                    <a:lumMod val="95000"/>
                  </a:schemeClr>
                </a:solidFill>
              </a:rPr>
              <a:t>Interested Reps should email </a:t>
            </a:r>
            <a:r>
              <a:rPr lang="en-GB" sz="2800" dirty="0" smtClean="0">
                <a:solidFill>
                  <a:srgbClr val="FFD317"/>
                </a:solidFill>
              </a:rPr>
              <a:t>SET@liv-coll.ac.uk </a:t>
            </a:r>
            <a:r>
              <a:rPr lang="en-GB" sz="2800" dirty="0" smtClean="0">
                <a:solidFill>
                  <a:schemeClr val="bg1">
                    <a:lumMod val="95000"/>
                  </a:schemeClr>
                </a:solidFill>
              </a:rPr>
              <a:t>for more information</a:t>
            </a:r>
          </a:p>
        </p:txBody>
      </p:sp>
    </p:spTree>
    <p:extLst>
      <p:ext uri="{BB962C8B-B14F-4D97-AF65-F5344CB8AC3E}">
        <p14:creationId xmlns:p14="http://schemas.microsoft.com/office/powerpoint/2010/main" val="243914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3627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351150" y="460357"/>
            <a:ext cx="2576274" cy="73324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520000" cy="2520000"/>
          </a:xfrm>
          <a:prstGeom prst="rect">
            <a:avLst/>
          </a:prstGeom>
        </p:spPr>
      </p:pic>
      <p:sp>
        <p:nvSpPr>
          <p:cNvPr id="7" name="Line 14"/>
          <p:cNvSpPr>
            <a:spLocks noChangeShapeType="1"/>
          </p:cNvSpPr>
          <p:nvPr/>
        </p:nvSpPr>
        <p:spPr bwMode="auto">
          <a:xfrm>
            <a:off x="2520000" y="226244"/>
            <a:ext cx="0" cy="2215298"/>
          </a:xfrm>
          <a:prstGeom prst="line">
            <a:avLst/>
          </a:prstGeom>
          <a:noFill/>
          <a:ln w="63500">
            <a:solidFill>
              <a:srgbClr val="FFD317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2595414" y="349927"/>
            <a:ext cx="9357773" cy="954107"/>
          </a:xfrm>
          <a:prstGeom prst="rect">
            <a:avLst/>
          </a:prstGeom>
        </p:spPr>
        <p:txBody>
          <a:bodyPr wrap="square" lIns="360000">
            <a:spAutoFit/>
          </a:bodyPr>
          <a:lstStyle/>
          <a:p>
            <a:r>
              <a:rPr lang="en-GB" sz="2800" b="1" dirty="0">
                <a:solidFill>
                  <a:schemeClr val="bg1">
                    <a:lumMod val="95000"/>
                  </a:schemeClr>
                </a:solidFill>
              </a:rPr>
              <a:t>Could you be one of the </a:t>
            </a:r>
            <a:endParaRPr lang="en-GB" sz="2800" b="1" dirty="0" smtClean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en-GB" sz="2800" b="1" dirty="0" smtClean="0">
                <a:solidFill>
                  <a:schemeClr val="bg1">
                    <a:lumMod val="95000"/>
                  </a:schemeClr>
                </a:solidFill>
              </a:rPr>
              <a:t>SU </a:t>
            </a:r>
            <a:r>
              <a:rPr lang="en-GB" sz="2800" b="1" dirty="0">
                <a:solidFill>
                  <a:schemeClr val="bg1">
                    <a:lumMod val="95000"/>
                  </a:schemeClr>
                </a:solidFill>
              </a:rPr>
              <a:t>Executive Officers…? 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5734615"/>
            <a:ext cx="12192000" cy="954107"/>
          </a:xfrm>
          <a:prstGeom prst="rect">
            <a:avLst/>
          </a:prstGeom>
        </p:spPr>
        <p:txBody>
          <a:bodyPr wrap="square" lIns="360000">
            <a:spAutoFit/>
          </a:bodyPr>
          <a:lstStyle/>
          <a:p>
            <a:r>
              <a:rPr lang="en-GB" sz="2800" b="1" dirty="0">
                <a:solidFill>
                  <a:schemeClr val="bg1">
                    <a:lumMod val="95000"/>
                  </a:schemeClr>
                </a:solidFill>
              </a:rPr>
              <a:t>For more information contact the Students’ </a:t>
            </a:r>
            <a:r>
              <a:rPr lang="en-GB" sz="2800" b="1" dirty="0" smtClean="0">
                <a:solidFill>
                  <a:schemeClr val="bg1">
                    <a:lumMod val="95000"/>
                  </a:schemeClr>
                </a:solidFill>
              </a:rPr>
              <a:t>Union: Room </a:t>
            </a:r>
            <a:r>
              <a:rPr lang="en-GB" sz="2800" b="1" dirty="0">
                <a:solidFill>
                  <a:schemeClr val="bg1">
                    <a:lumMod val="95000"/>
                  </a:schemeClr>
                </a:solidFill>
              </a:rPr>
              <a:t>2/46 in the Learning Exchange or </a:t>
            </a:r>
            <a:r>
              <a:rPr lang="en-GB" sz="2800" b="1" dirty="0" smtClean="0">
                <a:solidFill>
                  <a:schemeClr val="bg1">
                    <a:lumMod val="95000"/>
                  </a:schemeClr>
                </a:solidFill>
              </a:rPr>
              <a:t>email: </a:t>
            </a:r>
            <a:r>
              <a:rPr lang="en-GB" sz="2800" b="1" dirty="0" smtClean="0">
                <a:solidFill>
                  <a:srgbClr val="FFD41D"/>
                </a:solidFill>
              </a:rPr>
              <a:t>students.union@liv-coll.ac.uk</a:t>
            </a:r>
            <a:endParaRPr lang="en-GB" sz="2800" b="1" dirty="0">
              <a:solidFill>
                <a:srgbClr val="FFD41D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776843" y="1411055"/>
            <a:ext cx="8994913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FFD41D"/>
                </a:solidFill>
              </a:rPr>
              <a:t>BAME Officer </a:t>
            </a:r>
            <a:r>
              <a:rPr lang="en-GB" sz="2400" b="1" dirty="0">
                <a:solidFill>
                  <a:schemeClr val="bg1"/>
                </a:solidFill>
              </a:rPr>
              <a:t>(Black, Asian/Minority Ethnicity)</a:t>
            </a:r>
            <a:r>
              <a:rPr lang="en-GB" sz="2400" b="1" dirty="0">
                <a:solidFill>
                  <a:srgbClr val="FFD41D"/>
                </a:solidFill>
              </a:rPr>
              <a:t>	</a:t>
            </a:r>
          </a:p>
          <a:p>
            <a:r>
              <a:rPr lang="en-GB" sz="2400" b="1" dirty="0">
                <a:solidFill>
                  <a:srgbClr val="FFD41D"/>
                </a:solidFill>
              </a:rPr>
              <a:t>Disabled Students’ Officer</a:t>
            </a:r>
          </a:p>
          <a:p>
            <a:r>
              <a:rPr lang="en-GB" sz="2400" b="1" dirty="0">
                <a:solidFill>
                  <a:srgbClr val="FFD41D"/>
                </a:solidFill>
              </a:rPr>
              <a:t>Fundraising Officer </a:t>
            </a:r>
          </a:p>
          <a:p>
            <a:r>
              <a:rPr lang="en-GB" sz="2400" b="1" dirty="0">
                <a:solidFill>
                  <a:srgbClr val="FFD41D"/>
                </a:solidFill>
              </a:rPr>
              <a:t>H.E. </a:t>
            </a:r>
            <a:r>
              <a:rPr lang="en-GB" sz="2400" b="1" dirty="0" smtClean="0">
                <a:solidFill>
                  <a:srgbClr val="FFD41D"/>
                </a:solidFill>
              </a:rPr>
              <a:t>Officer </a:t>
            </a:r>
            <a:r>
              <a:rPr lang="en-GB" sz="2400" b="1" dirty="0">
                <a:solidFill>
                  <a:schemeClr val="bg1"/>
                </a:solidFill>
              </a:rPr>
              <a:t>(Higher Education) </a:t>
            </a:r>
            <a:endParaRPr lang="en-GB" sz="2400" b="1" dirty="0">
              <a:solidFill>
                <a:srgbClr val="FFD41D"/>
              </a:solidFill>
            </a:endParaRPr>
          </a:p>
          <a:p>
            <a:r>
              <a:rPr lang="en-GB" sz="2400" b="1" dirty="0">
                <a:solidFill>
                  <a:srgbClr val="FFD41D"/>
                </a:solidFill>
              </a:rPr>
              <a:t>LGBTQ+ Officer </a:t>
            </a:r>
            <a:r>
              <a:rPr lang="en-GB" sz="2400" b="1" dirty="0">
                <a:solidFill>
                  <a:schemeClr val="bg1"/>
                </a:solidFill>
              </a:rPr>
              <a:t>(Lesbian, Gay, Bisexual, Trans, Questioning, Other)</a:t>
            </a:r>
          </a:p>
          <a:p>
            <a:r>
              <a:rPr lang="en-GB" sz="2400" b="1" dirty="0">
                <a:solidFill>
                  <a:srgbClr val="FFD41D"/>
                </a:solidFill>
              </a:rPr>
              <a:t>Student Voice Officer</a:t>
            </a:r>
          </a:p>
          <a:p>
            <a:r>
              <a:rPr lang="en-GB" sz="2400" b="1" dirty="0" smtClean="0">
                <a:solidFill>
                  <a:srgbClr val="FFD41D"/>
                </a:solidFill>
              </a:rPr>
              <a:t>Women’s Officer</a:t>
            </a:r>
          </a:p>
          <a:p>
            <a:r>
              <a:rPr lang="en-GB" sz="2400" b="1" dirty="0" smtClean="0">
                <a:solidFill>
                  <a:srgbClr val="FFD41D"/>
                </a:solidFill>
              </a:rPr>
              <a:t>5 </a:t>
            </a:r>
            <a:r>
              <a:rPr lang="en-GB" sz="2400" b="1" dirty="0">
                <a:solidFill>
                  <a:srgbClr val="FFD41D"/>
                </a:solidFill>
              </a:rPr>
              <a:t>x Vice President for: </a:t>
            </a:r>
            <a:r>
              <a:rPr lang="en-GB" sz="2400" b="1" dirty="0">
                <a:solidFill>
                  <a:schemeClr val="bg1"/>
                </a:solidFill>
              </a:rPr>
              <a:t>the Arts </a:t>
            </a:r>
            <a:r>
              <a:rPr lang="en-GB" sz="2400" b="1" dirty="0" smtClean="0">
                <a:solidFill>
                  <a:schemeClr val="bg1"/>
                </a:solidFill>
              </a:rPr>
              <a:t>Centre, </a:t>
            </a:r>
            <a:r>
              <a:rPr lang="en-GB" sz="2400" b="1" dirty="0">
                <a:solidFill>
                  <a:schemeClr val="bg1"/>
                </a:solidFill>
              </a:rPr>
              <a:t>Clarence </a:t>
            </a:r>
            <a:r>
              <a:rPr lang="en-GB" sz="2400" b="1" dirty="0" smtClean="0">
                <a:solidFill>
                  <a:schemeClr val="bg1"/>
                </a:solidFill>
              </a:rPr>
              <a:t>Street, </a:t>
            </a:r>
            <a:r>
              <a:rPr lang="en-GB" sz="2400" b="1" dirty="0">
                <a:solidFill>
                  <a:schemeClr val="bg1"/>
                </a:solidFill>
              </a:rPr>
              <a:t>Duke </a:t>
            </a:r>
            <a:r>
              <a:rPr lang="en-GB" sz="2400" b="1" dirty="0" smtClean="0">
                <a:solidFill>
                  <a:schemeClr val="bg1"/>
                </a:solidFill>
              </a:rPr>
              <a:t>Street,</a:t>
            </a:r>
            <a:endParaRPr lang="en-GB" sz="2400" b="1" dirty="0">
              <a:solidFill>
                <a:schemeClr val="bg1"/>
              </a:solidFill>
            </a:endParaRPr>
          </a:p>
          <a:p>
            <a:r>
              <a:rPr lang="en-GB" sz="2400" b="1" dirty="0" smtClean="0">
                <a:solidFill>
                  <a:schemeClr val="bg1"/>
                </a:solidFill>
              </a:rPr>
              <a:t>the </a:t>
            </a:r>
            <a:r>
              <a:rPr lang="en-GB" sz="2400" b="1" dirty="0">
                <a:solidFill>
                  <a:schemeClr val="bg1"/>
                </a:solidFill>
              </a:rPr>
              <a:t>Learning </a:t>
            </a:r>
            <a:r>
              <a:rPr lang="en-GB" sz="2400" b="1" dirty="0" smtClean="0">
                <a:solidFill>
                  <a:schemeClr val="bg1"/>
                </a:solidFill>
              </a:rPr>
              <a:t>Exchange, </a:t>
            </a:r>
            <a:r>
              <a:rPr lang="en-GB" sz="2400" b="1" dirty="0">
                <a:solidFill>
                  <a:schemeClr val="bg1"/>
                </a:solidFill>
              </a:rPr>
              <a:t>Vauxhall Road</a:t>
            </a:r>
            <a:r>
              <a:rPr lang="en-GB" sz="2400" b="1" dirty="0" smtClean="0">
                <a:solidFill>
                  <a:schemeClr val="bg1"/>
                </a:solidFill>
              </a:rPr>
              <a:t>, </a:t>
            </a:r>
            <a:r>
              <a:rPr lang="en-GB" sz="2400" b="1" dirty="0" smtClean="0">
                <a:solidFill>
                  <a:srgbClr val="FFD317"/>
                </a:solidFill>
              </a:rPr>
              <a:t>and more…</a:t>
            </a:r>
          </a:p>
          <a:p>
            <a:r>
              <a:rPr lang="en-GB" sz="2400" b="1" dirty="0" smtClean="0">
                <a:solidFill>
                  <a:schemeClr val="bg1"/>
                </a:solidFill>
              </a:rPr>
              <a:t>These roles are open to all students aged 16 or over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8755" y="504246"/>
            <a:ext cx="2481064" cy="667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4661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3627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520000" cy="2520000"/>
          </a:xfrm>
          <a:prstGeom prst="rect">
            <a:avLst/>
          </a:prstGeom>
        </p:spPr>
      </p:pic>
      <p:sp>
        <p:nvSpPr>
          <p:cNvPr id="7" name="Line 14"/>
          <p:cNvSpPr>
            <a:spLocks noChangeShapeType="1"/>
          </p:cNvSpPr>
          <p:nvPr/>
        </p:nvSpPr>
        <p:spPr bwMode="auto">
          <a:xfrm>
            <a:off x="2520000" y="226244"/>
            <a:ext cx="0" cy="2215298"/>
          </a:xfrm>
          <a:prstGeom prst="line">
            <a:avLst/>
          </a:prstGeom>
          <a:noFill/>
          <a:ln w="63500">
            <a:solidFill>
              <a:srgbClr val="FFD317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" name="Rectangle 2"/>
          <p:cNvSpPr/>
          <p:nvPr/>
        </p:nvSpPr>
        <p:spPr>
          <a:xfrm>
            <a:off x="3104561" y="667222"/>
            <a:ext cx="8697798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 smtClean="0">
                <a:solidFill>
                  <a:srgbClr val="FFD41D"/>
                </a:solidFill>
              </a:rPr>
              <a:t>Student </a:t>
            </a:r>
            <a:r>
              <a:rPr lang="en-GB" sz="3200" b="1" dirty="0">
                <a:solidFill>
                  <a:srgbClr val="FFD41D"/>
                </a:solidFill>
              </a:rPr>
              <a:t>Parliament</a:t>
            </a:r>
          </a:p>
          <a:p>
            <a:r>
              <a:rPr lang="en-GB" sz="2800" dirty="0">
                <a:solidFill>
                  <a:schemeClr val="bg1">
                    <a:lumMod val="95000"/>
                  </a:schemeClr>
                </a:solidFill>
              </a:rPr>
              <a:t>This a meeting of all School Reps and the executive officers who will help </a:t>
            </a:r>
            <a:r>
              <a:rPr lang="en-GB" sz="2800" dirty="0" smtClean="0">
                <a:solidFill>
                  <a:schemeClr val="bg1">
                    <a:lumMod val="95000"/>
                  </a:schemeClr>
                </a:solidFill>
              </a:rPr>
              <a:t>to </a:t>
            </a:r>
            <a:r>
              <a:rPr lang="en-GB" sz="2800" dirty="0">
                <a:solidFill>
                  <a:schemeClr val="bg1">
                    <a:lumMod val="95000"/>
                  </a:schemeClr>
                </a:solidFill>
              </a:rPr>
              <a:t>make decisions about things that affect students across the college and how the Union should spend their budget.</a:t>
            </a:r>
          </a:p>
          <a:p>
            <a:endParaRPr lang="en-GB" sz="1200" dirty="0">
              <a:solidFill>
                <a:schemeClr val="bg1">
                  <a:lumMod val="95000"/>
                </a:schemeClr>
              </a:solidFill>
            </a:endParaRPr>
          </a:p>
          <a:p>
            <a:endParaRPr lang="en-GB" sz="3200" b="1" dirty="0" smtClean="0">
              <a:solidFill>
                <a:srgbClr val="FFD41D"/>
              </a:solidFill>
            </a:endParaRPr>
          </a:p>
          <a:p>
            <a:r>
              <a:rPr lang="en-GB" sz="3200" b="1" dirty="0" smtClean="0">
                <a:solidFill>
                  <a:srgbClr val="FFD41D"/>
                </a:solidFill>
              </a:rPr>
              <a:t>Rep </a:t>
            </a:r>
            <a:r>
              <a:rPr lang="en-GB" sz="3200" b="1" dirty="0">
                <a:solidFill>
                  <a:srgbClr val="FFD41D"/>
                </a:solidFill>
              </a:rPr>
              <a:t>Conferences</a:t>
            </a:r>
          </a:p>
          <a:p>
            <a:r>
              <a:rPr lang="en-GB" sz="2800" dirty="0">
                <a:solidFill>
                  <a:schemeClr val="bg1">
                    <a:lumMod val="95000"/>
                  </a:schemeClr>
                </a:solidFill>
              </a:rPr>
              <a:t>Big events attended by all Reps giving everybody an opportunity </a:t>
            </a:r>
            <a:r>
              <a:rPr lang="en-GB" sz="2800" dirty="0" smtClean="0">
                <a:solidFill>
                  <a:schemeClr val="bg1">
                    <a:lumMod val="95000"/>
                  </a:schemeClr>
                </a:solidFill>
              </a:rPr>
              <a:t>to </a:t>
            </a:r>
            <a:r>
              <a:rPr lang="en-GB" sz="2800" dirty="0">
                <a:solidFill>
                  <a:schemeClr val="bg1">
                    <a:lumMod val="95000"/>
                  </a:schemeClr>
                </a:solidFill>
              </a:rPr>
              <a:t>have a say and discuss life at College. These will be organised by the Students’ Union and attended by College managers </a:t>
            </a:r>
            <a:r>
              <a:rPr lang="en-GB" sz="2800" dirty="0" smtClean="0">
                <a:solidFill>
                  <a:schemeClr val="bg1">
                    <a:lumMod val="95000"/>
                  </a:schemeClr>
                </a:solidFill>
              </a:rPr>
              <a:t>too</a:t>
            </a:r>
            <a:r>
              <a:rPr lang="en-GB" sz="2800" dirty="0">
                <a:solidFill>
                  <a:schemeClr val="bg1">
                    <a:lumMod val="95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32856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618</TotalTime>
  <Words>506</Words>
  <Application>Microsoft Office PowerPoint</Application>
  <PresentationFormat>Widescreen</PresentationFormat>
  <Paragraphs>69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Williams, Melanie</dc:creator>
  <cp:lastModifiedBy>Clarke, Rachel</cp:lastModifiedBy>
  <cp:revision>25</cp:revision>
  <dcterms:created xsi:type="dcterms:W3CDTF">2014-10-15T08:34:36Z</dcterms:created>
  <dcterms:modified xsi:type="dcterms:W3CDTF">2018-09-18T13:39:03Z</dcterms:modified>
</cp:coreProperties>
</file>